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9" r:id="rId7"/>
    <p:sldId id="264" r:id="rId8"/>
    <p:sldId id="266" r:id="rId9"/>
    <p:sldId id="267" r:id="rId10"/>
    <p:sldId id="268" r:id="rId11"/>
    <p:sldId id="261" r:id="rId12"/>
    <p:sldId id="263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16" autoAdjust="0"/>
  </p:normalViewPr>
  <p:slideViewPr>
    <p:cSldViewPr snapToGrid="0" snapToObjects="1">
      <p:cViewPr>
        <p:scale>
          <a:sx n="94" d="100"/>
          <a:sy n="94" d="100"/>
        </p:scale>
        <p:origin x="-84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ai, Stuti (Document Accessibility Specialist)" userId="4466d87a-2609-4fc0-b808-d10f4f45e676" providerId="ADAL" clId="{BA8C1BFC-9689-4135-AAA5-EE1FBC612DC5}"/>
    <pc:docChg chg="modSld">
      <pc:chgData name="Desai, Stuti (Document Accessibility Specialist)" userId="4466d87a-2609-4fc0-b808-d10f4f45e676" providerId="ADAL" clId="{BA8C1BFC-9689-4135-AAA5-EE1FBC612DC5}" dt="2023-05-18T15:01:25.793" v="2181" actId="962"/>
      <pc:docMkLst>
        <pc:docMk/>
      </pc:docMkLst>
      <pc:sldChg chg="modSp mod">
        <pc:chgData name="Desai, Stuti (Document Accessibility Specialist)" userId="4466d87a-2609-4fc0-b808-d10f4f45e676" providerId="ADAL" clId="{BA8C1BFC-9689-4135-AAA5-EE1FBC612DC5}" dt="2023-05-18T15:01:25.793" v="2181" actId="962"/>
        <pc:sldMkLst>
          <pc:docMk/>
          <pc:sldMk cId="972360940" sldId="264"/>
        </pc:sldMkLst>
        <pc:picChg chg="mod">
          <ac:chgData name="Desai, Stuti (Document Accessibility Specialist)" userId="4466d87a-2609-4fc0-b808-d10f4f45e676" providerId="ADAL" clId="{BA8C1BFC-9689-4135-AAA5-EE1FBC612DC5}" dt="2023-05-18T15:01:25.793" v="2181" actId="962"/>
          <ac:picMkLst>
            <pc:docMk/>
            <pc:sldMk cId="972360940" sldId="264"/>
            <ac:picMk id="4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BA8C1BFC-9689-4135-AAA5-EE1FBC612DC5}" dt="2023-05-18T14:59:37.193" v="1511" actId="962"/>
        <pc:sldMkLst>
          <pc:docMk/>
          <pc:sldMk cId="2879264031" sldId="266"/>
        </pc:sldMkLst>
        <pc:spChg chg="mod">
          <ac:chgData name="Desai, Stuti (Document Accessibility Specialist)" userId="4466d87a-2609-4fc0-b808-d10f4f45e676" providerId="ADAL" clId="{BA8C1BFC-9689-4135-AAA5-EE1FBC612DC5}" dt="2023-05-18T14:57:39.805" v="903" actId="962"/>
          <ac:spMkLst>
            <pc:docMk/>
            <pc:sldMk cId="2879264031" sldId="266"/>
            <ac:spMk id="11" creationId="{00000000-0000-0000-0000-000000000000}"/>
          </ac:spMkLst>
        </pc:spChg>
        <pc:picChg chg="mod">
          <ac:chgData name="Desai, Stuti (Document Accessibility Specialist)" userId="4466d87a-2609-4fc0-b808-d10f4f45e676" providerId="ADAL" clId="{BA8C1BFC-9689-4135-AAA5-EE1FBC612DC5}" dt="2023-05-18T14:59:37.193" v="1511" actId="962"/>
          <ac:picMkLst>
            <pc:docMk/>
            <pc:sldMk cId="2879264031" sldId="266"/>
            <ac:picMk id="10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BA8C1BFC-9689-4135-AAA5-EE1FBC612DC5}" dt="2023-05-18T14:57:15.395" v="902" actId="962"/>
        <pc:sldMkLst>
          <pc:docMk/>
          <pc:sldMk cId="3363308487" sldId="267"/>
        </pc:sldMkLst>
        <pc:picChg chg="mod">
          <ac:chgData name="Desai, Stuti (Document Accessibility Specialist)" userId="4466d87a-2609-4fc0-b808-d10f4f45e676" providerId="ADAL" clId="{BA8C1BFC-9689-4135-AAA5-EE1FBC612DC5}" dt="2023-05-18T14:57:15.395" v="902" actId="962"/>
          <ac:picMkLst>
            <pc:docMk/>
            <pc:sldMk cId="3363308487" sldId="267"/>
            <ac:picMk id="4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BA8C1BFC-9689-4135-AAA5-EE1FBC612DC5}" dt="2023-05-18T14:56:18.243" v="578" actId="962"/>
        <pc:sldMkLst>
          <pc:docMk/>
          <pc:sldMk cId="682945048" sldId="268"/>
        </pc:sldMkLst>
        <pc:picChg chg="mod">
          <ac:chgData name="Desai, Stuti (Document Accessibility Specialist)" userId="4466d87a-2609-4fc0-b808-d10f4f45e676" providerId="ADAL" clId="{BA8C1BFC-9689-4135-AAA5-EE1FBC612DC5}" dt="2023-05-18T14:56:18.243" v="578" actId="962"/>
          <ac:picMkLst>
            <pc:docMk/>
            <pc:sldMk cId="682945048" sldId="268"/>
            <ac:picMk id="1027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BA8C1BFC-9689-4135-AAA5-EE1FBC612DC5}" dt="2023-05-18T14:55:14.065" v="577" actId="962"/>
        <pc:sldMkLst>
          <pc:docMk/>
          <pc:sldMk cId="3731057837" sldId="269"/>
        </pc:sldMkLst>
        <pc:picChg chg="mod">
          <ac:chgData name="Desai, Stuti (Document Accessibility Specialist)" userId="4466d87a-2609-4fc0-b808-d10f4f45e676" providerId="ADAL" clId="{BA8C1BFC-9689-4135-AAA5-EE1FBC612DC5}" dt="2023-05-18T14:55:14.065" v="577" actId="962"/>
          <ac:picMkLst>
            <pc:docMk/>
            <pc:sldMk cId="3731057837" sldId="269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931EF-3704-044A-8E18-50A6D88A8268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5B490-58F9-BD45-A9CE-5C23231F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9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5B490-58F9-BD45-A9CE-5C23231FF1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5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reviews.cnet.com/apple-ios-7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outingfreak.wordpress.com/2013/09/23/ios7s-impact-on-networks-worldwide/" TargetMode="External"/><Relationship Id="rId2" Type="http://schemas.openxmlformats.org/officeDocument/2006/relationships/hyperlink" Target="http://www.electronista.com/articles/13/09/20/upgrading.spike.doubled.some.isp.traffic.12.percent.worldwide.internet.usage.jum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9to5mac.com/2013/09/18/ios-7-downloads-causing-network-outages-at-several-school-campuses-activation-server-failures/" TargetMode="External"/><Relationship Id="rId4" Type="http://schemas.openxmlformats.org/officeDocument/2006/relationships/hyperlink" Target="http://www.usatoday.com/story/tech/personal/2013/09/19/wireless-networks-college-ios-strain/2837341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Delivering </a:t>
            </a:r>
            <a:r>
              <a:rPr lang="en-US" dirty="0" err="1"/>
              <a:t>iOS</a:t>
            </a:r>
            <a:r>
              <a:rPr lang="en-US" dirty="0"/>
              <a:t>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3"/>
            <a:ext cx="6498159" cy="549088"/>
          </a:xfrm>
        </p:spPr>
        <p:txBody>
          <a:bodyPr>
            <a:normAutofit fontScale="92500"/>
          </a:bodyPr>
          <a:lstStyle/>
          <a:p>
            <a:r>
              <a:rPr lang="en-US" dirty="0"/>
              <a:t>How Apple’s software updates impacted network demands.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08700" y="6488668"/>
            <a:ext cx="303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Jeff Farese &amp; Mike Lang</a:t>
            </a:r>
          </a:p>
        </p:txBody>
      </p:sp>
    </p:spTree>
    <p:extLst>
      <p:ext uri="{BB962C8B-B14F-4D97-AF65-F5344CB8AC3E}">
        <p14:creationId xmlns:p14="http://schemas.microsoft.com/office/powerpoint/2010/main" val="757010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others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9250" lvl="1" indent="0">
              <a:buNone/>
            </a:pPr>
            <a:r>
              <a:rPr lang="en-US" dirty="0"/>
              <a:t>"In the five plus years I have been at Blue Coat, I've never seen a file update shake up the Internet like the </a:t>
            </a:r>
            <a:r>
              <a:rPr lang="en-US" dirty="0" err="1">
                <a:hlinkClick r:id="rId2"/>
              </a:rPr>
              <a:t>iOS</a:t>
            </a:r>
            <a:r>
              <a:rPr lang="en-US" dirty="0">
                <a:hlinkClick r:id="rId2"/>
              </a:rPr>
              <a:t> 7</a:t>
            </a:r>
            <a:r>
              <a:rPr lang="en-US" dirty="0"/>
              <a:t> update,“ Blue Coat's Jeff </a:t>
            </a:r>
            <a:r>
              <a:rPr lang="en-US" dirty="0" err="1"/>
              <a:t>Brainard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Ohio State University, Michigan University, New York University, Western Connecticut State University, University of Cincinnati all had reported network issues</a:t>
            </a:r>
            <a:r>
              <a:rPr lang="en-US" baseline="30000" dirty="0">
                <a:solidFill>
                  <a:srgbClr val="0000FF"/>
                </a:solidFill>
              </a:rPr>
              <a:t>3,4</a:t>
            </a:r>
            <a:r>
              <a:rPr lang="en-US" dirty="0"/>
              <a:t> </a:t>
            </a:r>
          </a:p>
          <a:p>
            <a:pPr marL="349250" lvl="1" indent="0">
              <a:buNone/>
            </a:pPr>
            <a:r>
              <a:rPr lang="en-US" dirty="0"/>
              <a:t> </a:t>
            </a:r>
          </a:p>
        </p:txBody>
      </p:sp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2647950"/>
            <a:ext cx="48006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2945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8591551" cy="1784724"/>
          </a:xfrm>
        </p:spPr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did this event impact UCONN?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222501"/>
            <a:ext cx="8042276" cy="4343400"/>
          </a:xfrm>
        </p:spPr>
        <p:txBody>
          <a:bodyPr/>
          <a:lstStyle/>
          <a:p>
            <a:r>
              <a:rPr lang="en-US" dirty="0"/>
              <a:t>Overall the increased demand had little impact on network service</a:t>
            </a:r>
          </a:p>
          <a:p>
            <a:r>
              <a:rPr lang="en-US" dirty="0"/>
              <a:t>Noticeable but minor latency increase for Internet traffic</a:t>
            </a:r>
          </a:p>
          <a:p>
            <a:r>
              <a:rPr lang="en-US" dirty="0"/>
              <a:t>Internet throughput was bottlenecked at 5 </a:t>
            </a:r>
            <a:r>
              <a:rPr lang="en-US" dirty="0" err="1"/>
              <a:t>Gbps</a:t>
            </a:r>
            <a:r>
              <a:rPr lang="en-US" dirty="0"/>
              <a:t> for a short period of time (causing minor latency, no drops)</a:t>
            </a:r>
          </a:p>
          <a:p>
            <a:r>
              <a:rPr lang="en-US" dirty="0"/>
              <a:t>No customer complaints or Service Center calls!</a:t>
            </a:r>
          </a:p>
        </p:txBody>
      </p:sp>
    </p:spTree>
    <p:extLst>
      <p:ext uri="{BB962C8B-B14F-4D97-AF65-F5344CB8AC3E}">
        <p14:creationId xmlns:p14="http://schemas.microsoft.com/office/powerpoint/2010/main" val="448405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8591551" cy="806824"/>
          </a:xfrm>
        </p:spPr>
        <p:txBody>
          <a:bodyPr/>
          <a:lstStyle/>
          <a:p>
            <a:r>
              <a:rPr lang="en-US" sz="3600" dirty="0"/>
              <a:t>Lessons Learned/Improvements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Observed unexpected 5 </a:t>
            </a:r>
            <a:r>
              <a:rPr lang="en-US" dirty="0" err="1"/>
              <a:t>Gbps</a:t>
            </a:r>
            <a:r>
              <a:rPr lang="en-US" dirty="0"/>
              <a:t> bottleneck on 10 </a:t>
            </a:r>
            <a:r>
              <a:rPr lang="en-US" dirty="0" err="1"/>
              <a:t>Gbps</a:t>
            </a:r>
            <a:r>
              <a:rPr lang="en-US" dirty="0"/>
              <a:t> design of network core – resolved 11/12/13.</a:t>
            </a:r>
          </a:p>
          <a:p>
            <a:r>
              <a:rPr lang="en-US" dirty="0"/>
              <a:t>Abnormal latency was quickly identified by network monitoring, allowed bottleneck to be addressed before user complaints or packet drops.</a:t>
            </a:r>
          </a:p>
          <a:p>
            <a:r>
              <a:rPr lang="en-US" dirty="0"/>
              <a:t>Bandwidth doubling every 24 months…</a:t>
            </a:r>
          </a:p>
        </p:txBody>
      </p:sp>
    </p:spTree>
    <p:extLst>
      <p:ext uri="{BB962C8B-B14F-4D97-AF65-F5344CB8AC3E}">
        <p14:creationId xmlns:p14="http://schemas.microsoft.com/office/powerpoint/2010/main" val="3438976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dirty="0">
                <a:hlinkClick r:id="rId2"/>
              </a:rPr>
              <a:t>http://www.electronista.com/articles/13/09/20/upgrading.spike.doubled.some.isp.traffic.12.percent.worldwide.internet.usage.jump/</a:t>
            </a:r>
            <a:endParaRPr lang="en-US" dirty="0"/>
          </a:p>
          <a:p>
            <a:pPr marL="457200" indent="-457200">
              <a:buFont typeface="Wingdings 2" pitchFamily="18" charset="2"/>
              <a:buAutoNum type="arabicPeriod"/>
            </a:pPr>
            <a:r>
              <a:rPr lang="en-US" dirty="0">
                <a:hlinkClick r:id="rId3"/>
              </a:rPr>
              <a:t>http://routingfreak.wordpress.com/2013/09/23/ios7s-impact-on-networks-worldwide/</a:t>
            </a:r>
            <a:endParaRPr lang="en-US" dirty="0"/>
          </a:p>
          <a:p>
            <a:pPr marL="457200" indent="-457200">
              <a:buFont typeface="Wingdings 2" pitchFamily="18" charset="2"/>
              <a:buAutoNum type="arabicPeriod"/>
            </a:pPr>
            <a:r>
              <a:rPr lang="en-US" dirty="0">
                <a:hlinkClick r:id="rId4"/>
              </a:rPr>
              <a:t>http://www.usatoday.com/story/tech/personal/2013/09/19/wireless-networks-college-ios-strain/2837341/</a:t>
            </a:r>
            <a:endParaRPr lang="en-US" dirty="0"/>
          </a:p>
          <a:p>
            <a:pPr marL="457200" indent="-457200">
              <a:buFont typeface="Wingdings 2" pitchFamily="18" charset="2"/>
              <a:buAutoNum type="arabicPeriod"/>
            </a:pPr>
            <a:r>
              <a:rPr lang="en-US" dirty="0">
                <a:hlinkClick r:id="rId5"/>
              </a:rPr>
              <a:t>http://9to5mac.com/2013/09/18/ios-7-downloads-causing-network-outages-at-several-school-campuses-activation-server-failures/</a:t>
            </a:r>
            <a:endParaRPr lang="en-US" dirty="0"/>
          </a:p>
          <a:p>
            <a:pPr marL="457200" indent="-457200">
              <a:buFont typeface="Wingdings 2" pitchFamily="18" charset="2"/>
              <a:buAutoNum type="arabicPeriod"/>
            </a:pPr>
            <a:endParaRPr lang="en-US" dirty="0"/>
          </a:p>
          <a:p>
            <a:pPr marL="457200" indent="-457200">
              <a:buFont typeface="Wingdings 2" pitchFamily="18" charset="2"/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95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92973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dirty="0" err="1"/>
              <a:t>iOS</a:t>
            </a:r>
            <a:r>
              <a:rPr lang="en-US" baseline="0" dirty="0"/>
              <a:t> 7 update?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Apple </a:t>
            </a:r>
            <a:r>
              <a:rPr lang="en-US" dirty="0" err="1"/>
              <a:t>iOS</a:t>
            </a:r>
            <a:r>
              <a:rPr lang="en-US" dirty="0"/>
              <a:t> is the operating system that runs on all iPhones, </a:t>
            </a:r>
            <a:r>
              <a:rPr lang="en-US" dirty="0" err="1"/>
              <a:t>iPads</a:t>
            </a:r>
            <a:r>
              <a:rPr lang="en-US" dirty="0"/>
              <a:t>, iPods</a:t>
            </a:r>
          </a:p>
          <a:p>
            <a:r>
              <a:rPr lang="en-US" dirty="0"/>
              <a:t>IOS 7 is the current major version of </a:t>
            </a:r>
            <a:r>
              <a:rPr lang="en-US" dirty="0" err="1"/>
              <a:t>iOS</a:t>
            </a:r>
            <a:r>
              <a:rPr lang="en-US" dirty="0"/>
              <a:t> and was released to public on September 18, 2013 at 1 PM EDT</a:t>
            </a:r>
          </a:p>
          <a:p>
            <a:r>
              <a:rPr lang="en-US" dirty="0"/>
              <a:t>Devices received OTA (over-the-air) update from the Internet or from a new version of iTunes, 11.1</a:t>
            </a:r>
          </a:p>
          <a:p>
            <a:r>
              <a:rPr lang="en-US" dirty="0"/>
              <a:t>The average size of this update was approximately 750MB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4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was</a:t>
            </a:r>
            <a:r>
              <a:rPr lang="en-US" baseline="0" dirty="0"/>
              <a:t> the </a:t>
            </a:r>
            <a:r>
              <a:rPr lang="en-US" baseline="0" dirty="0" err="1"/>
              <a:t>iOS</a:t>
            </a:r>
            <a:r>
              <a:rPr lang="en-US" baseline="0" dirty="0"/>
              <a:t> 7 upgrade a big 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iOS</a:t>
            </a:r>
            <a:r>
              <a:rPr lang="en-US" dirty="0"/>
              <a:t> 7 update created an unprecedented demand on networks – a first for a software update on the Internet</a:t>
            </a:r>
          </a:p>
          <a:p>
            <a:r>
              <a:rPr lang="en-US" dirty="0"/>
              <a:t>Released simultaneously to all devices  </a:t>
            </a:r>
          </a:p>
          <a:p>
            <a:r>
              <a:rPr lang="en-US" dirty="0"/>
              <a:t>130 million of 415 million eligible devices upgraded in the first 10 hours</a:t>
            </a:r>
            <a:r>
              <a:rPr lang="en-US" baseline="30000" dirty="0">
                <a:solidFill>
                  <a:srgbClr val="0000FF"/>
                </a:solidFill>
              </a:rPr>
              <a:t>1</a:t>
            </a:r>
            <a:r>
              <a:rPr lang="en-US" dirty="0"/>
              <a:t>    </a:t>
            </a:r>
          </a:p>
          <a:p>
            <a:r>
              <a:rPr lang="en-US" dirty="0"/>
              <a:t>Adoption rate of 50% within 48 hours</a:t>
            </a:r>
            <a:r>
              <a:rPr lang="en-US" baseline="30000" dirty="0">
                <a:solidFill>
                  <a:srgbClr val="0000FF"/>
                </a:solidFill>
              </a:rPr>
              <a:t>2</a:t>
            </a:r>
            <a:endParaRPr lang="en-US" dirty="0"/>
          </a:p>
          <a:p>
            <a:r>
              <a:rPr lang="en-US" dirty="0"/>
              <a:t>There are ~22,000 Apple mobile devices at UCONN, ~18,000 connected on 9/18 </a:t>
            </a:r>
          </a:p>
        </p:txBody>
      </p:sp>
    </p:spTree>
    <p:extLst>
      <p:ext uri="{BB962C8B-B14F-4D97-AF65-F5344CB8AC3E}">
        <p14:creationId xmlns:p14="http://schemas.microsoft.com/office/powerpoint/2010/main" val="415526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UCONN’s average network conditions?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Baseline by using previous day, Tuesday - 9/17.</a:t>
            </a:r>
          </a:p>
          <a:p>
            <a:r>
              <a:rPr lang="en-US" dirty="0"/>
              <a:t>Internet Traffic Total: 24.6 </a:t>
            </a:r>
            <a:r>
              <a:rPr lang="en-US" dirty="0" err="1"/>
              <a:t>TiB</a:t>
            </a:r>
            <a:r>
              <a:rPr lang="en-US" dirty="0"/>
              <a:t> (~24,600 GB)</a:t>
            </a:r>
          </a:p>
          <a:p>
            <a:r>
              <a:rPr lang="en-US" dirty="0"/>
              <a:t>Apple Software Update (</a:t>
            </a:r>
            <a:r>
              <a:rPr lang="en-US" dirty="0" err="1"/>
              <a:t>iOS</a:t>
            </a:r>
            <a:r>
              <a:rPr lang="en-US" dirty="0"/>
              <a:t> &amp; iTunes) Traffic: 0.5 </a:t>
            </a:r>
            <a:r>
              <a:rPr lang="en-US" dirty="0" err="1"/>
              <a:t>TiB</a:t>
            </a:r>
            <a:r>
              <a:rPr lang="en-US" dirty="0"/>
              <a:t> – 11</a:t>
            </a:r>
            <a:r>
              <a:rPr lang="en-US" baseline="30000" dirty="0"/>
              <a:t>th</a:t>
            </a:r>
            <a:r>
              <a:rPr lang="en-US" dirty="0"/>
              <a:t> in Top Application Traffic, 1.9% total traffic.</a:t>
            </a:r>
          </a:p>
          <a:p>
            <a:r>
              <a:rPr lang="en-US" dirty="0"/>
              <a:t>Peak (2 Hour Average) Throughput: 3.75 </a:t>
            </a:r>
            <a:r>
              <a:rPr lang="en-US" dirty="0" err="1"/>
              <a:t>Gbps</a:t>
            </a:r>
            <a:r>
              <a:rPr lang="en-US" dirty="0"/>
              <a:t> Inbound / 0.75 </a:t>
            </a:r>
            <a:r>
              <a:rPr lang="en-US" dirty="0" err="1"/>
              <a:t>Gbps</a:t>
            </a:r>
            <a:r>
              <a:rPr lang="en-US" dirty="0"/>
              <a:t> Outbound</a:t>
            </a:r>
          </a:p>
        </p:txBody>
      </p:sp>
    </p:spTree>
    <p:extLst>
      <p:ext uri="{BB962C8B-B14F-4D97-AF65-F5344CB8AC3E}">
        <p14:creationId xmlns:p14="http://schemas.microsoft.com/office/powerpoint/2010/main" val="1215427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change in demand did the </a:t>
            </a:r>
            <a:r>
              <a:rPr lang="en-US" dirty="0" err="1"/>
              <a:t>iOS</a:t>
            </a:r>
            <a:r>
              <a:rPr lang="en-US" dirty="0"/>
              <a:t> 7 release create?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Internet Traffic Total: 30.3 </a:t>
            </a:r>
            <a:r>
              <a:rPr lang="en-US" dirty="0" err="1"/>
              <a:t>TiB</a:t>
            </a:r>
            <a:r>
              <a:rPr lang="en-US" dirty="0"/>
              <a:t> (5.7 </a:t>
            </a:r>
            <a:r>
              <a:rPr lang="en-US" dirty="0" err="1"/>
              <a:t>TiB</a:t>
            </a:r>
            <a:r>
              <a:rPr lang="en-US" dirty="0"/>
              <a:t> increase, 23%)</a:t>
            </a:r>
          </a:p>
          <a:p>
            <a:r>
              <a:rPr lang="en-US" dirty="0"/>
              <a:t>Apple Software Update Traffic: 7.2 </a:t>
            </a:r>
            <a:r>
              <a:rPr lang="en-US" dirty="0" err="1"/>
              <a:t>TiB</a:t>
            </a:r>
            <a:r>
              <a:rPr lang="en-US" dirty="0"/>
              <a:t> (6.7 </a:t>
            </a:r>
            <a:r>
              <a:rPr lang="en-US" dirty="0" err="1"/>
              <a:t>TiB</a:t>
            </a:r>
            <a:r>
              <a:rPr lang="en-US" dirty="0"/>
              <a:t> increase, 14x) – 1</a:t>
            </a:r>
            <a:r>
              <a:rPr lang="en-US" baseline="30000" dirty="0"/>
              <a:t>st</a:t>
            </a:r>
            <a:r>
              <a:rPr lang="en-US" dirty="0"/>
              <a:t> in Top Application Traffic, 23.8% total traffic.</a:t>
            </a:r>
          </a:p>
          <a:p>
            <a:r>
              <a:rPr lang="en-US" dirty="0"/>
              <a:t>Peak (2 Hour Average) Throughput: 5.0 </a:t>
            </a:r>
            <a:r>
              <a:rPr lang="en-US" dirty="0" err="1"/>
              <a:t>Gbps</a:t>
            </a:r>
            <a:r>
              <a:rPr lang="en-US" dirty="0"/>
              <a:t> Inbound / 0.75 </a:t>
            </a:r>
            <a:r>
              <a:rPr lang="en-US" dirty="0" err="1"/>
              <a:t>Gbps</a:t>
            </a:r>
            <a:r>
              <a:rPr lang="en-US" dirty="0"/>
              <a:t> Outbound (Bottlenecked at 5 </a:t>
            </a:r>
            <a:r>
              <a:rPr lang="en-US" dirty="0" err="1"/>
              <a:t>Gbps</a:t>
            </a:r>
            <a:r>
              <a:rPr lang="en-US" dirty="0"/>
              <a:t> sharply at 1 PM for 3 hours – we’ll get to why later…)</a:t>
            </a:r>
          </a:p>
        </p:txBody>
      </p:sp>
    </p:spTree>
    <p:extLst>
      <p:ext uri="{BB962C8B-B14F-4D97-AF65-F5344CB8AC3E}">
        <p14:creationId xmlns:p14="http://schemas.microsoft.com/office/powerpoint/2010/main" val="426125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Apple Software Update 9/18</a:t>
            </a:r>
          </a:p>
        </p:txBody>
      </p:sp>
      <p:pic>
        <p:nvPicPr>
          <p:cNvPr id="4" name="Content Placeholder 3" descr="Apple Software Update, the graph is mostly increasing until 13:00. Then there is a big spike in the graph at 16:00 which reaches over 5000 Mbps.  Then is steadily decreasing until 24:00. 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483" y="1600200"/>
            <a:ext cx="6131858" cy="4343400"/>
          </a:xfrm>
        </p:spPr>
      </p:pic>
    </p:spTree>
    <p:extLst>
      <p:ext uri="{BB962C8B-B14F-4D97-AF65-F5344CB8AC3E}">
        <p14:creationId xmlns:p14="http://schemas.microsoft.com/office/powerpoint/2010/main" val="3731057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33824"/>
          </a:xfrm>
        </p:spPr>
        <p:txBody>
          <a:bodyPr/>
          <a:lstStyle/>
          <a:p>
            <a:r>
              <a:rPr lang="en-US" sz="3200" dirty="0"/>
              <a:t>UCONN Internet Utilization 9/17 – 9/20</a:t>
            </a:r>
          </a:p>
        </p:txBody>
      </p:sp>
      <p:pic>
        <p:nvPicPr>
          <p:cNvPr id="4" name="Content Placeholder 3" descr="UCONN internet Utilization graph from 9/17 to 9/20. Shows a huge increase in the graph around Wednesday after 12:00, the statistics show reaching just about 9 GB which is way more then normal. The graph at other times varies around 2-4 GB. 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6" r="74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7236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Connecticut Education Network (CEN)</a:t>
            </a:r>
          </a:p>
        </p:txBody>
      </p:sp>
      <p:pic>
        <p:nvPicPr>
          <p:cNvPr id="10" name="Content Placeholder 9" descr="Graph of Connecticut Education Network from September 17, 213 14:01:55 to September 18, 2013 14:01:55. There was a drastic increase in the graph during Wednesday right after 12:00 to over 20G. 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" r="-103"/>
          <a:stretch/>
        </p:blipFill>
        <p:spPr>
          <a:xfrm>
            <a:off x="0" y="2514601"/>
            <a:ext cx="9144000" cy="2425700"/>
          </a:xfrm>
        </p:spPr>
      </p:pic>
      <p:sp>
        <p:nvSpPr>
          <p:cNvPr id="11" name="Oval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51800" y="1993900"/>
            <a:ext cx="1092200" cy="27305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64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107576"/>
            <a:ext cx="8451851" cy="1022724"/>
          </a:xfrm>
        </p:spPr>
        <p:txBody>
          <a:bodyPr/>
          <a:lstStyle/>
          <a:p>
            <a:r>
              <a:rPr lang="en-US" dirty="0"/>
              <a:t>Akamai(Content Distribution)</a:t>
            </a:r>
          </a:p>
        </p:txBody>
      </p:sp>
      <p:pic>
        <p:nvPicPr>
          <p:cNvPr id="4" name="Content Placeholder 3" descr="On September 19, 2013 at 5:45 AM GMT the network traffic overview was about 126% above normal. 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" r="25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63308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6428604F8E664388193096EA1232A0" ma:contentTypeVersion="11" ma:contentTypeDescription="Create a new document." ma:contentTypeScope="" ma:versionID="6675100bffdc880fa50666c10fae4684">
  <xsd:schema xmlns:xsd="http://www.w3.org/2001/XMLSchema" xmlns:xs="http://www.w3.org/2001/XMLSchema" xmlns:p="http://schemas.microsoft.com/office/2006/metadata/properties" xmlns:ns2="266d7378-0306-4a5c-8704-20bf57ad8ebb" xmlns:ns3="e16f6b68-41ff-40c7-9c8c-25b495cbb78a" targetNamespace="http://schemas.microsoft.com/office/2006/metadata/properties" ma:root="true" ma:fieldsID="1908526212f68361f2375f4185336654" ns2:_="" ns3:_="">
    <xsd:import namespace="266d7378-0306-4a5c-8704-20bf57ad8ebb"/>
    <xsd:import namespace="e16f6b68-41ff-40c7-9c8c-25b495cbb7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d7378-0306-4a5c-8704-20bf57ad8e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0e6962ab-0744-46a3-9e0f-3fe952fbdf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f6b68-41ff-40c7-9c8c-25b495cbb78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b5e6ac8-0fc1-4703-9739-312a9c8d8fc8}" ma:internalName="TaxCatchAll" ma:showField="CatchAllData" ma:web="e16f6b68-41ff-40c7-9c8c-25b495cbb7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6f6b68-41ff-40c7-9c8c-25b495cbb78a" xsi:nil="true"/>
    <lcf76f155ced4ddcb4097134ff3c332f xmlns="266d7378-0306-4a5c-8704-20bf57ad8eb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7D923AE-7876-4050-8B65-2770428605E0}"/>
</file>

<file path=customXml/itemProps2.xml><?xml version="1.0" encoding="utf-8"?>
<ds:datastoreItem xmlns:ds="http://schemas.openxmlformats.org/officeDocument/2006/customXml" ds:itemID="{6640A0AB-CCBF-4A2E-B769-34344E5DB367}"/>
</file>

<file path=customXml/itemProps3.xml><?xml version="1.0" encoding="utf-8"?>
<ds:datastoreItem xmlns:ds="http://schemas.openxmlformats.org/officeDocument/2006/customXml" ds:itemID="{3C1DF8B6-0DF9-4827-A21A-6C1CA4769161}"/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350</TotalTime>
  <Words>580</Words>
  <Application>Microsoft Office PowerPoint</Application>
  <PresentationFormat>On-screen Show (4:3)</PresentationFormat>
  <Paragraphs>58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News Gothic MT</vt:lpstr>
      <vt:lpstr>Wingdings 2</vt:lpstr>
      <vt:lpstr>Breeze</vt:lpstr>
      <vt:lpstr>Delivering iOS 7</vt:lpstr>
      <vt:lpstr>What is the iOS 7 update?</vt:lpstr>
      <vt:lpstr>Why was the iOS 7 upgrade a big deal?</vt:lpstr>
      <vt:lpstr>What are UCONN’s average network conditions?</vt:lpstr>
      <vt:lpstr>What change in demand did the iOS 7 release create?</vt:lpstr>
      <vt:lpstr>Apple Software Update 9/18</vt:lpstr>
      <vt:lpstr>UCONN Internet Utilization 9/17 – 9/20</vt:lpstr>
      <vt:lpstr>Connecticut Education Network (CEN)</vt:lpstr>
      <vt:lpstr>Akamai(Content Distribution)</vt:lpstr>
      <vt:lpstr>How did others do?</vt:lpstr>
      <vt:lpstr>How did this event impact UCONN? </vt:lpstr>
      <vt:lpstr>Lessons Learned/Improvements </vt:lpstr>
      <vt:lpstr>Sources</vt:lpstr>
      <vt:lpstr>Thank You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Infrastructure</dc:title>
  <dc:creator>Farese, Jeffrey</dc:creator>
  <cp:lastModifiedBy>Desai, Stuti (Document Accessibility Specialist)</cp:lastModifiedBy>
  <cp:revision>35</cp:revision>
  <dcterms:created xsi:type="dcterms:W3CDTF">2013-11-12T18:04:53Z</dcterms:created>
  <dcterms:modified xsi:type="dcterms:W3CDTF">2023-05-18T15:01:26Z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0x010100636428604F8E664388193096EA1232A0</vt:lpwstr>
  </property>
</Properties>
</file>