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324" r:id="rId2"/>
    <p:sldId id="274" r:id="rId3"/>
    <p:sldId id="321" r:id="rId4"/>
    <p:sldId id="322" r:id="rId5"/>
    <p:sldId id="323" r:id="rId6"/>
    <p:sldId id="320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7B956-BD98-42E1-9F7C-FDBE69A38250}" v="12" dt="2023-05-17T15:57:29.2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575" autoAdjust="0"/>
    <p:restoredTop sz="86371" autoAdjust="0"/>
  </p:normalViewPr>
  <p:slideViewPr>
    <p:cSldViewPr snapToGrid="0" snapToObjects="1">
      <p:cViewPr varScale="1">
        <p:scale>
          <a:sx n="98" d="100"/>
          <a:sy n="98" d="100"/>
        </p:scale>
        <p:origin x="260" y="12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7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sai, Stuti (Document Accessibility Specialist)" userId="4466d87a-2609-4fc0-b808-d10f4f45e676" providerId="ADAL" clId="{94D7B956-BD98-42E1-9F7C-FDBE69A38250}"/>
    <pc:docChg chg="modSld">
      <pc:chgData name="Desai, Stuti (Document Accessibility Specialist)" userId="4466d87a-2609-4fc0-b808-d10f4f45e676" providerId="ADAL" clId="{94D7B956-BD98-42E1-9F7C-FDBE69A38250}" dt="2023-05-17T15:56:22.249" v="18" actId="13244"/>
      <pc:docMkLst>
        <pc:docMk/>
      </pc:docMkLst>
      <pc:sldChg chg="modSp mod">
        <pc:chgData name="Desai, Stuti (Document Accessibility Specialist)" userId="4466d87a-2609-4fc0-b808-d10f4f45e676" providerId="ADAL" clId="{94D7B956-BD98-42E1-9F7C-FDBE69A38250}" dt="2023-05-17T15:54:02.520" v="1" actId="962"/>
        <pc:sldMkLst>
          <pc:docMk/>
          <pc:sldMk cId="4079574090" sldId="274"/>
        </pc:sldMkLst>
        <pc:picChg chg="mod">
          <ac:chgData name="Desai, Stuti (Document Accessibility Specialist)" userId="4466d87a-2609-4fc0-b808-d10f4f45e676" providerId="ADAL" clId="{94D7B956-BD98-42E1-9F7C-FDBE69A38250}" dt="2023-05-17T15:54:02.520" v="1" actId="962"/>
          <ac:picMkLst>
            <pc:docMk/>
            <pc:sldMk cId="4079574090" sldId="274"/>
            <ac:picMk id="4" creationId="{00000000-0000-0000-0000-000000000000}"/>
          </ac:picMkLst>
        </pc:picChg>
      </pc:sldChg>
      <pc:sldChg chg="addSp delSp modSp mod">
        <pc:chgData name="Desai, Stuti (Document Accessibility Specialist)" userId="4466d87a-2609-4fc0-b808-d10f4f45e676" providerId="ADAL" clId="{94D7B956-BD98-42E1-9F7C-FDBE69A38250}" dt="2023-05-17T15:56:02.113" v="17" actId="13244"/>
        <pc:sldMkLst>
          <pc:docMk/>
          <pc:sldMk cId="1279816937" sldId="320"/>
        </pc:sldMkLst>
        <pc:spChg chg="add del mod">
          <ac:chgData name="Desai, Stuti (Document Accessibility Specialist)" userId="4466d87a-2609-4fc0-b808-d10f4f45e676" providerId="ADAL" clId="{94D7B956-BD98-42E1-9F7C-FDBE69A38250}" dt="2023-05-17T15:55:36.787" v="13" actId="478"/>
          <ac:spMkLst>
            <pc:docMk/>
            <pc:sldMk cId="1279816937" sldId="320"/>
            <ac:spMk id="2" creationId="{9FBB1D7D-53C3-EAB3-94B4-ADF416046B6D}"/>
          </ac:spMkLst>
        </pc:spChg>
        <pc:spChg chg="add mod">
          <ac:chgData name="Desai, Stuti (Document Accessibility Specialist)" userId="4466d87a-2609-4fc0-b808-d10f4f45e676" providerId="ADAL" clId="{94D7B956-BD98-42E1-9F7C-FDBE69A38250}" dt="2023-05-17T15:56:02.113" v="17" actId="13244"/>
          <ac:spMkLst>
            <pc:docMk/>
            <pc:sldMk cId="1279816937" sldId="320"/>
            <ac:spMk id="3" creationId="{92A8FDEB-584C-CD2E-7C7C-7AB5B1BF79C1}"/>
          </ac:spMkLst>
        </pc:spChg>
        <pc:spChg chg="del">
          <ac:chgData name="Desai, Stuti (Document Accessibility Specialist)" userId="4466d87a-2609-4fc0-b808-d10f4f45e676" providerId="ADAL" clId="{94D7B956-BD98-42E1-9F7C-FDBE69A38250}" dt="2023-05-17T15:55:35.018" v="12" actId="478"/>
          <ac:spMkLst>
            <pc:docMk/>
            <pc:sldMk cId="1279816937" sldId="320"/>
            <ac:spMk id="56321" creationId="{00000000-0000-0000-0000-000000000000}"/>
          </ac:spMkLst>
        </pc:spChg>
        <pc:picChg chg="mod">
          <ac:chgData name="Desai, Stuti (Document Accessibility Specialist)" userId="4466d87a-2609-4fc0-b808-d10f4f45e676" providerId="ADAL" clId="{94D7B956-BD98-42E1-9F7C-FDBE69A38250}" dt="2023-05-17T15:54:11.635" v="5" actId="962"/>
          <ac:picMkLst>
            <pc:docMk/>
            <pc:sldMk cId="1279816937" sldId="320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94D7B956-BD98-42E1-9F7C-FDBE69A38250}" dt="2023-05-17T15:54:04.999" v="2" actId="962"/>
        <pc:sldMkLst>
          <pc:docMk/>
          <pc:sldMk cId="1265595277" sldId="321"/>
        </pc:sldMkLst>
        <pc:picChg chg="mod">
          <ac:chgData name="Desai, Stuti (Document Accessibility Specialist)" userId="4466d87a-2609-4fc0-b808-d10f4f45e676" providerId="ADAL" clId="{94D7B956-BD98-42E1-9F7C-FDBE69A38250}" dt="2023-05-17T15:54:04.999" v="2" actId="962"/>
          <ac:picMkLst>
            <pc:docMk/>
            <pc:sldMk cId="1265595277" sldId="321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94D7B956-BD98-42E1-9F7C-FDBE69A38250}" dt="2023-05-17T15:54:06.991" v="3" actId="962"/>
        <pc:sldMkLst>
          <pc:docMk/>
          <pc:sldMk cId="244975126" sldId="322"/>
        </pc:sldMkLst>
        <pc:picChg chg="mod">
          <ac:chgData name="Desai, Stuti (Document Accessibility Specialist)" userId="4466d87a-2609-4fc0-b808-d10f4f45e676" providerId="ADAL" clId="{94D7B956-BD98-42E1-9F7C-FDBE69A38250}" dt="2023-05-17T15:54:06.991" v="3" actId="962"/>
          <ac:picMkLst>
            <pc:docMk/>
            <pc:sldMk cId="244975126" sldId="322"/>
            <ac:picMk id="4" creationId="{00000000-0000-0000-0000-000000000000}"/>
          </ac:picMkLst>
        </pc:picChg>
      </pc:sldChg>
      <pc:sldChg chg="modSp mod">
        <pc:chgData name="Desai, Stuti (Document Accessibility Specialist)" userId="4466d87a-2609-4fc0-b808-d10f4f45e676" providerId="ADAL" clId="{94D7B956-BD98-42E1-9F7C-FDBE69A38250}" dt="2023-05-17T15:54:09.116" v="4" actId="962"/>
        <pc:sldMkLst>
          <pc:docMk/>
          <pc:sldMk cId="3597922126" sldId="323"/>
        </pc:sldMkLst>
        <pc:picChg chg="mod">
          <ac:chgData name="Desai, Stuti (Document Accessibility Specialist)" userId="4466d87a-2609-4fc0-b808-d10f4f45e676" providerId="ADAL" clId="{94D7B956-BD98-42E1-9F7C-FDBE69A38250}" dt="2023-05-17T15:54:09.116" v="4" actId="962"/>
          <ac:picMkLst>
            <pc:docMk/>
            <pc:sldMk cId="3597922126" sldId="323"/>
            <ac:picMk id="4" creationId="{00000000-0000-0000-0000-000000000000}"/>
          </ac:picMkLst>
        </pc:picChg>
      </pc:sldChg>
      <pc:sldChg chg="addSp delSp modSp mod">
        <pc:chgData name="Desai, Stuti (Document Accessibility Specialist)" userId="4466d87a-2609-4fc0-b808-d10f4f45e676" providerId="ADAL" clId="{94D7B956-BD98-42E1-9F7C-FDBE69A38250}" dt="2023-05-17T15:56:22.249" v="18" actId="13244"/>
        <pc:sldMkLst>
          <pc:docMk/>
          <pc:sldMk cId="895807267" sldId="324"/>
        </pc:sldMkLst>
        <pc:spChg chg="add del mod">
          <ac:chgData name="Desai, Stuti (Document Accessibility Specialist)" userId="4466d87a-2609-4fc0-b808-d10f4f45e676" providerId="ADAL" clId="{94D7B956-BD98-42E1-9F7C-FDBE69A38250}" dt="2023-05-17T15:55:18.601" v="7" actId="478"/>
          <ac:spMkLst>
            <pc:docMk/>
            <pc:sldMk cId="895807267" sldId="324"/>
            <ac:spMk id="2" creationId="{98ACBBF0-A246-D2C0-E5F6-66485BB18265}"/>
          </ac:spMkLst>
        </pc:spChg>
        <pc:spChg chg="add mod">
          <ac:chgData name="Desai, Stuti (Document Accessibility Specialist)" userId="4466d87a-2609-4fc0-b808-d10f4f45e676" providerId="ADAL" clId="{94D7B956-BD98-42E1-9F7C-FDBE69A38250}" dt="2023-05-17T15:56:22.249" v="18" actId="13244"/>
          <ac:spMkLst>
            <pc:docMk/>
            <pc:sldMk cId="895807267" sldId="324"/>
            <ac:spMk id="3" creationId="{852BCC09-6289-783D-A0FE-0CA3355B5201}"/>
          </ac:spMkLst>
        </pc:spChg>
        <pc:spChg chg="del">
          <ac:chgData name="Desai, Stuti (Document Accessibility Specialist)" userId="4466d87a-2609-4fc0-b808-d10f4f45e676" providerId="ADAL" clId="{94D7B956-BD98-42E1-9F7C-FDBE69A38250}" dt="2023-05-17T15:54:58.352" v="6" actId="478"/>
          <ac:spMkLst>
            <pc:docMk/>
            <pc:sldMk cId="895807267" sldId="324"/>
            <ac:spMk id="56321" creationId="{00000000-0000-0000-0000-000000000000}"/>
          </ac:spMkLst>
        </pc:spChg>
        <pc:picChg chg="mod">
          <ac:chgData name="Desai, Stuti (Document Accessibility Specialist)" userId="4466d87a-2609-4fc0-b808-d10f4f45e676" providerId="ADAL" clId="{94D7B956-BD98-42E1-9F7C-FDBE69A38250}" dt="2023-05-17T15:54:00.067" v="0" actId="962"/>
          <ac:picMkLst>
            <pc:docMk/>
            <pc:sldMk cId="895807267" sldId="324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C39BBD1A-36E6-0445-9350-0BC44FB3118E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0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F28FC1E4-5C9F-B54C-A6ED-2FFD5A92702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4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413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41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3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36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6" name="Rectangle 3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dirty="0"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7641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7626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960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34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1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603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632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53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0520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31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97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71BB0-0A2D-7048-82D2-3F8CCE5D99C4}" type="datetimeFigureOut">
              <a:rPr lang="en-US" smtClean="0"/>
              <a:t>5/17/2023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3040D-AA8D-9547-A841-0E9306472D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7159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nline.uconn.edu/" TargetMode="External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ummersession.uconn.edu/" TargetMode="External"/><Relationship Id="rId5" Type="http://schemas.openxmlformats.org/officeDocument/2006/relationships/hyperlink" Target="http://www.oecp.uconn.edu/" TargetMode="External"/><Relationship Id="rId4" Type="http://schemas.openxmlformats.org/officeDocument/2006/relationships/hyperlink" Target="http://www.itl.uconn.ed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52BCC09-6289-783D-A0FE-0CA3355B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dirty="0">
                <a:latin typeface="Arial" charset="0"/>
                <a:ea typeface="ＭＳ Ｐゴシック" charset="0"/>
              </a:rPr>
              <a:t>Technology and the Teaching and Learning Mission: There’s an App for that!</a:t>
            </a:r>
            <a:endParaRPr lang="en-US" dirty="0"/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4400" dirty="0">
                <a:latin typeface="Arial" charset="0"/>
                <a:ea typeface="ＭＳ Ｐゴシック" charset="0"/>
              </a:rPr>
              <a:t>Technology and the Teaching and Learning Mission: There’s an App for that!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4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4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Peter Diplock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Center for Excellence in Teaching and Learning</a:t>
            </a: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895807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3255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dirty="0">
                <a:latin typeface="Arial" charset="0"/>
                <a:ea typeface="ＭＳ Ｐゴシック" charset="0"/>
              </a:rPr>
              <a:t>    Center for Excellence in </a:t>
            </a:r>
            <a:br>
              <a:rPr lang="en-US" sz="4000" dirty="0">
                <a:latin typeface="Arial" charset="0"/>
                <a:ea typeface="ＭＳ Ｐゴシック" charset="0"/>
              </a:rPr>
            </a:br>
            <a:r>
              <a:rPr lang="en-US" sz="4000" dirty="0">
                <a:latin typeface="Arial" charset="0"/>
                <a:ea typeface="ＭＳ Ｐゴシック" charset="0"/>
              </a:rPr>
              <a:t>     Teaching and Learning 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0" indent="0" algn="ctr">
              <a:lnSpc>
                <a:spcPct val="90000"/>
              </a:lnSpc>
              <a:buNone/>
            </a:pPr>
            <a:r>
              <a:rPr lang="en-US" sz="2400" dirty="0" err="1">
                <a:latin typeface="Arial" charset="0"/>
                <a:ea typeface="ＭＳ Ｐゴシック" charset="0"/>
              </a:rPr>
              <a:t>eCampus</a:t>
            </a:r>
            <a:r>
              <a:rPr lang="en-US" sz="2400" dirty="0">
                <a:latin typeface="Arial" charset="0"/>
                <a:ea typeface="ＭＳ Ｐゴシック" charset="0"/>
              </a:rPr>
              <a:t>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(</a:t>
            </a:r>
            <a:r>
              <a:rPr lang="en-US" sz="2400" dirty="0">
                <a:latin typeface="Arial" charset="0"/>
                <a:ea typeface="ＭＳ Ｐゴシック" charset="0"/>
                <a:hlinkClick r:id="rId3"/>
              </a:rPr>
              <a:t>www.online.uconn.edu</a:t>
            </a:r>
            <a:r>
              <a:rPr lang="en-US" sz="2400" dirty="0">
                <a:latin typeface="Arial" charset="0"/>
                <a:ea typeface="ＭＳ Ｐゴシック" charset="0"/>
              </a:rPr>
              <a:t>)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Institute for Teaching and Learning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(</a:t>
            </a:r>
            <a:r>
              <a:rPr lang="en-US" sz="2400" dirty="0">
                <a:latin typeface="Arial" charset="0"/>
                <a:ea typeface="ＭＳ Ｐゴシック" charset="0"/>
                <a:hlinkClick r:id="rId4"/>
              </a:rPr>
              <a:t>www.itl.uconn.edu</a:t>
            </a:r>
            <a:r>
              <a:rPr lang="en-US" sz="2400" dirty="0">
                <a:latin typeface="Arial" charset="0"/>
                <a:ea typeface="ＭＳ Ｐゴシック" charset="0"/>
              </a:rPr>
              <a:t>)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Office of Early College Programs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(</a:t>
            </a:r>
            <a:r>
              <a:rPr lang="en-US" sz="2400" dirty="0">
                <a:latin typeface="Arial" charset="0"/>
                <a:ea typeface="ＭＳ Ｐゴシック" charset="0"/>
                <a:hlinkClick r:id="rId5"/>
              </a:rPr>
              <a:t>www.oecp.uconn.edu</a:t>
            </a:r>
            <a:r>
              <a:rPr lang="en-US" sz="2400" dirty="0">
                <a:latin typeface="Arial" charset="0"/>
                <a:ea typeface="ＭＳ Ｐゴシック" charset="0"/>
              </a:rPr>
              <a:t>)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2400" dirty="0">
                <a:latin typeface="Arial" charset="0"/>
                <a:ea typeface="ＭＳ Ｐゴシック" charset="0"/>
              </a:rPr>
              <a:t>Office of Summer &amp; Winter Programs (</a:t>
            </a:r>
            <a:r>
              <a:rPr lang="en-US" sz="2400" dirty="0">
                <a:latin typeface="Arial" charset="0"/>
                <a:ea typeface="ＭＳ Ｐゴシック" charset="0"/>
                <a:hlinkClick r:id="rId6"/>
              </a:rPr>
              <a:t>www.summersession.uconn.edu</a:t>
            </a:r>
            <a:r>
              <a:rPr lang="en-US" sz="2400" dirty="0">
                <a:latin typeface="Arial" charset="0"/>
                <a:ea typeface="ＭＳ Ｐゴシック" charset="0"/>
              </a:rPr>
              <a:t>) 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079574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79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dirty="0">
                <a:latin typeface="Arial" charset="0"/>
                <a:ea typeface="ＭＳ Ｐゴシック" charset="0"/>
              </a:rPr>
              <a:t> The world in which we live</a:t>
            </a:r>
            <a:br>
              <a:rPr lang="en-US" sz="2200" dirty="0">
                <a:latin typeface="Arial" charset="0"/>
                <a:ea typeface="ＭＳ Ｐゴシック" charset="0"/>
              </a:rPr>
            </a:br>
            <a:br>
              <a:rPr lang="en-US" sz="2200" dirty="0">
                <a:latin typeface="Arial" charset="0"/>
                <a:ea typeface="ＭＳ Ｐゴシック" charset="0"/>
              </a:rPr>
            </a:br>
            <a:endParaRPr lang="en-US" sz="2200" dirty="0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4286"/>
            <a:ext cx="9144000" cy="478371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Technology and software solutions specifically designed for educational purposes (e.g. BB/</a:t>
            </a:r>
            <a:r>
              <a:rPr lang="en-US" sz="2000" dirty="0" err="1">
                <a:ea typeface="ＭＳ Ｐゴシック" charset="0"/>
              </a:rPr>
              <a:t>HuskyCT</a:t>
            </a:r>
            <a:r>
              <a:rPr lang="en-US" sz="2000" dirty="0">
                <a:ea typeface="ＭＳ Ｐゴシック" charset="0"/>
              </a:rPr>
              <a:t>, </a:t>
            </a:r>
            <a:r>
              <a:rPr lang="en-US" sz="2000" dirty="0" err="1">
                <a:ea typeface="ＭＳ Ｐゴシック" charset="0"/>
              </a:rPr>
              <a:t>iClicker</a:t>
            </a:r>
            <a:r>
              <a:rPr lang="en-US" sz="2000" dirty="0">
                <a:ea typeface="ＭＳ Ｐゴシック" charset="0"/>
              </a:rPr>
              <a:t>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Technology and software solutions NOT specifically designed for educational purposes (e.g. Google Apps, Cloud based storage, mobile integration)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Acceleration, intensification, complexity, clutter, compatibility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Normal distribution of faculty (and student) familiarity and self-efficacy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Intensifying pressures for innovation, impact, improved outcomes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Intersection of technology and pedagogy that facilitate shifts in time and space, optimizing the asynchronous and synchronous 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Can’t confuse data with information, nor access with utility, nor content with learning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Interdependence and Alignment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Success often accrues invisibly, failure is very visible, and failure is not an option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65595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79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dirty="0">
                <a:latin typeface="Arial" charset="0"/>
                <a:ea typeface="ＭＳ Ｐゴシック" charset="0"/>
              </a:rPr>
              <a:t> Value Creation</a:t>
            </a:r>
            <a:br>
              <a:rPr lang="en-US" sz="2200" dirty="0">
                <a:latin typeface="Arial" charset="0"/>
                <a:ea typeface="ＭＳ Ｐゴシック" charset="0"/>
              </a:rPr>
            </a:br>
            <a:br>
              <a:rPr lang="en-US" sz="2200" dirty="0">
                <a:latin typeface="Arial" charset="0"/>
                <a:ea typeface="ＭＳ Ｐゴシック" charset="0"/>
              </a:rPr>
            </a:br>
            <a:endParaRPr lang="en-US" sz="2200" dirty="0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4286"/>
            <a:ext cx="9144000" cy="478371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Technology has made us rethink the meaning of the ‘classroom’ and where, when and how teaching and learning take place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Increased precision of vocabulary; online, hybrid/blended, flipped classes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Strategies to optimize synchronous learning with asynchronous learning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 err="1">
                <a:ea typeface="ＭＳ Ｐゴシック" charset="0"/>
              </a:rPr>
              <a:t>Mediasite</a:t>
            </a:r>
            <a:endParaRPr lang="en-US" sz="16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Technology facilitates continuous improvement and provides an opportunity for problem resolution not simply symptom relief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Learning analytics---Amit Savkar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Technology allows us to reallocate scarce resources to create value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 err="1">
                <a:ea typeface="ＭＳ Ｐゴシック" charset="0"/>
              </a:rPr>
              <a:t>Ciber</a:t>
            </a:r>
            <a:r>
              <a:rPr lang="en-US" sz="1600" dirty="0">
                <a:ea typeface="ＭＳ Ｐゴシック" charset="0"/>
              </a:rPr>
              <a:t>/Compass registration system for non-degree students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Dynamic user centric class-search for summer/winter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Web interfaces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CRM</a:t>
            </a:r>
          </a:p>
          <a:p>
            <a:pPr lvl="2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1600" dirty="0">
                <a:ea typeface="ＭＳ Ｐゴシック" charset="0"/>
              </a:rPr>
              <a:t>Testing Center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49751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57921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algn="l" eaLnBrk="1" hangingPunct="1"/>
            <a:r>
              <a:rPr lang="en-US" sz="4000" dirty="0">
                <a:latin typeface="Arial" charset="0"/>
                <a:ea typeface="ＭＳ Ｐゴシック" charset="0"/>
              </a:rPr>
              <a:t> Looking Ahead…</a:t>
            </a:r>
            <a:br>
              <a:rPr lang="en-US" sz="2200" dirty="0">
                <a:latin typeface="Arial" charset="0"/>
                <a:ea typeface="ＭＳ Ｐゴシック" charset="0"/>
              </a:rPr>
            </a:br>
            <a:br>
              <a:rPr lang="en-US" sz="2200" dirty="0">
                <a:latin typeface="Arial" charset="0"/>
                <a:ea typeface="ＭＳ Ｐゴシック" charset="0"/>
              </a:rPr>
            </a:br>
            <a:endParaRPr lang="en-US" sz="2200" dirty="0">
              <a:latin typeface="Arial" charset="0"/>
              <a:ea typeface="ＭＳ Ｐゴシック" charset="0"/>
            </a:endParaRP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074286"/>
            <a:ext cx="9144000" cy="4783713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independent thinking to interdependent thinking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technology/pedagogy to learning solutions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stimulating innovation to spreading innovation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content/lecture to engagement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traditional audiences to non-traditional audiences</a:t>
            </a: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endParaRPr lang="en-US" sz="2000" dirty="0">
              <a:ea typeface="ＭＳ Ｐゴシック" charset="0"/>
            </a:endParaRPr>
          </a:p>
          <a:p>
            <a:pPr lvl="1">
              <a:lnSpc>
                <a:spcPct val="90000"/>
              </a:lnSpc>
              <a:buFont typeface="Wingdings" panose="05000000000000000000" pitchFamily="2" charset="2"/>
              <a:buChar char="v"/>
            </a:pPr>
            <a:r>
              <a:rPr lang="en-US" sz="2000" dirty="0">
                <a:ea typeface="ＭＳ Ｐゴシック" charset="0"/>
              </a:rPr>
              <a:t>From students to alumni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</a:pPr>
            <a:endParaRPr lang="en-US" dirty="0">
              <a:latin typeface="Arial" charset="0"/>
              <a:ea typeface="ＭＳ Ｐゴシック" charset="0"/>
            </a:endParaRP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5979221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2A8FDEB-584C-CD2E-7C7C-7AB5B1BF7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143000"/>
            <a:ext cx="8229600" cy="114300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marL="457200" lvl="1" indent="0" eaLnBrk="1" hangingPunct="1">
              <a:lnSpc>
                <a:spcPct val="90000"/>
              </a:lnSpc>
            </a:pPr>
            <a:r>
              <a:rPr lang="en-US" sz="4400" dirty="0">
                <a:latin typeface="Arial" charset="0"/>
                <a:ea typeface="ＭＳ Ｐゴシック" charset="0"/>
              </a:rPr>
              <a:t>Technology and the Teaching and Learning Mission: There’s an App for that!</a:t>
            </a:r>
          </a:p>
        </p:txBody>
      </p:sp>
      <p:sp>
        <p:nvSpPr>
          <p:cNvPr id="563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endParaRPr lang="en-US" sz="2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4400" dirty="0">
                <a:latin typeface="Arial" charset="0"/>
                <a:ea typeface="ＭＳ Ｐゴシック" charset="0"/>
              </a:rPr>
              <a:t>Technology and the Teaching and Learning Mission: There’s an App for that!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4400" dirty="0">
              <a:latin typeface="Arial" charset="0"/>
              <a:ea typeface="ＭＳ Ｐゴシック" charset="0"/>
            </a:endParaRP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r>
              <a:rPr lang="en-US" sz="4400" dirty="0">
                <a:latin typeface="Arial" charset="0"/>
                <a:ea typeface="ＭＳ Ｐゴシック" charset="0"/>
              </a:rPr>
              <a:t>Appreciation!</a:t>
            </a:r>
          </a:p>
          <a:p>
            <a:pPr marL="457200" lvl="1" indent="0" algn="ctr" eaLnBrk="1" hangingPunct="1">
              <a:lnSpc>
                <a:spcPct val="90000"/>
              </a:lnSpc>
              <a:buNone/>
            </a:pPr>
            <a:endParaRPr lang="en-US" sz="4400" dirty="0">
              <a:latin typeface="Arial" charset="0"/>
              <a:ea typeface="ＭＳ Ｐゴシック" charset="0"/>
            </a:endParaRPr>
          </a:p>
        </p:txBody>
      </p:sp>
      <p:pic>
        <p:nvPicPr>
          <p:cNvPr id="4" name="Pictur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5823" y="-211714"/>
            <a:ext cx="2288177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798169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6428604F8E664388193096EA1232A0" ma:contentTypeVersion="11" ma:contentTypeDescription="Create a new document." ma:contentTypeScope="" ma:versionID="6675100bffdc880fa50666c10fae4684">
  <xsd:schema xmlns:xsd="http://www.w3.org/2001/XMLSchema" xmlns:xs="http://www.w3.org/2001/XMLSchema" xmlns:p="http://schemas.microsoft.com/office/2006/metadata/properties" xmlns:ns2="266d7378-0306-4a5c-8704-20bf57ad8ebb" xmlns:ns3="e16f6b68-41ff-40c7-9c8c-25b495cbb78a" targetNamespace="http://schemas.microsoft.com/office/2006/metadata/properties" ma:root="true" ma:fieldsID="1908526212f68361f2375f4185336654" ns2:_="" ns3:_="">
    <xsd:import namespace="266d7378-0306-4a5c-8704-20bf57ad8ebb"/>
    <xsd:import namespace="e16f6b68-41ff-40c7-9c8c-25b495cbb7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6d7378-0306-4a5c-8704-20bf57ad8e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0e6962ab-0744-46a3-9e0f-3fe952fbdf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6f6b68-41ff-40c7-9c8c-25b495cbb78a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b5e6ac8-0fc1-4703-9739-312a9c8d8fc8}" ma:internalName="TaxCatchAll" ma:showField="CatchAllData" ma:web="e16f6b68-41ff-40c7-9c8c-25b495cbb7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16f6b68-41ff-40c7-9c8c-25b495cbb78a" xsi:nil="true"/>
    <lcf76f155ced4ddcb4097134ff3c332f xmlns="266d7378-0306-4a5c-8704-20bf57ad8ebb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42CF602-17D0-4C3D-8989-8B0BBDC45CCA}"/>
</file>

<file path=customXml/itemProps2.xml><?xml version="1.0" encoding="utf-8"?>
<ds:datastoreItem xmlns:ds="http://schemas.openxmlformats.org/officeDocument/2006/customXml" ds:itemID="{7D7201C2-8B60-45E6-B713-B5D0D8150A46}"/>
</file>

<file path=customXml/itemProps3.xml><?xml version="1.0" encoding="utf-8"?>
<ds:datastoreItem xmlns:ds="http://schemas.openxmlformats.org/officeDocument/2006/customXml" ds:itemID="{59905F87-3C1C-44D6-A416-B08599B60077}"/>
</file>

<file path=docProps/app.xml><?xml version="1.0" encoding="utf-8"?>
<Properties xmlns="http://schemas.openxmlformats.org/officeDocument/2006/extended-properties" xmlns:vt="http://schemas.openxmlformats.org/officeDocument/2006/docPropsVTypes">
  <TotalTime>7330</TotalTime>
  <Words>407</Words>
  <Application>Microsoft Office PowerPoint</Application>
  <PresentationFormat>On-screen Show (4:3)</PresentationFormat>
  <Paragraphs>66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Technology and the Teaching and Learning Mission: There’s an App for that!</vt:lpstr>
      <vt:lpstr>    Center for Excellence in       Teaching and Learning </vt:lpstr>
      <vt:lpstr> The world in which we live  </vt:lpstr>
      <vt:lpstr> Value Creation  </vt:lpstr>
      <vt:lpstr> Looking Ahead…  </vt:lpstr>
      <vt:lpstr>Technology and the Teaching and Learning Mission: There’s an App for that!</vt:lpstr>
    </vt:vector>
  </TitlesOfParts>
  <Company>NRC/GT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Technology and the Teaching and Learning Mission App</dc:title>
  <dc:creator>Sally M. Reis</dc:creator>
  <cp:lastModifiedBy>Desai, Stuti (Document Accessibility Specialist)</cp:lastModifiedBy>
  <cp:revision>119</cp:revision>
  <cp:lastPrinted>2015-01-29T12:16:16Z</cp:lastPrinted>
  <dcterms:created xsi:type="dcterms:W3CDTF">2011-10-03T17:29:38Z</dcterms:created>
  <dcterms:modified xsi:type="dcterms:W3CDTF">2023-05-17T15:57:32Z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0x010100636428604F8E664388193096EA1232A0</vt:lpwstr>
  </property>
</Properties>
</file>