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9"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8" d="100"/>
          <a:sy n="108" d="100"/>
        </p:scale>
        <p:origin x="156" y="6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sai, Stuti (Document Accessibility Specialist)" userId="4466d87a-2609-4fc0-b808-d10f4f45e676" providerId="ADAL" clId="{F987DD31-F8F1-4757-ABEF-20664A113009}"/>
    <pc:docChg chg="modSld">
      <pc:chgData name="Desai, Stuti (Document Accessibility Specialist)" userId="4466d87a-2609-4fc0-b808-d10f4f45e676" providerId="ADAL" clId="{F987DD31-F8F1-4757-ABEF-20664A113009}" dt="2023-05-15T16:24:44.630" v="16" actId="13244"/>
      <pc:docMkLst>
        <pc:docMk/>
      </pc:docMkLst>
      <pc:sldChg chg="modSp mod">
        <pc:chgData name="Desai, Stuti (Document Accessibility Specialist)" userId="4466d87a-2609-4fc0-b808-d10f4f45e676" providerId="ADAL" clId="{F987DD31-F8F1-4757-ABEF-20664A113009}" dt="2023-05-15T16:24:07.286" v="7" actId="13244"/>
        <pc:sldMkLst>
          <pc:docMk/>
          <pc:sldMk cId="1441022379" sldId="257"/>
        </pc:sldMkLst>
        <pc:spChg chg="ord">
          <ac:chgData name="Desai, Stuti (Document Accessibility Specialist)" userId="4466d87a-2609-4fc0-b808-d10f4f45e676" providerId="ADAL" clId="{F987DD31-F8F1-4757-ABEF-20664A113009}" dt="2023-05-15T16:24:07.286" v="7" actId="13244"/>
          <ac:spMkLst>
            <pc:docMk/>
            <pc:sldMk cId="1441022379" sldId="257"/>
            <ac:spMk id="2" creationId="{00000000-0000-0000-0000-000000000000}"/>
          </ac:spMkLst>
        </pc:spChg>
      </pc:sldChg>
      <pc:sldChg chg="modSp mod">
        <pc:chgData name="Desai, Stuti (Document Accessibility Specialist)" userId="4466d87a-2609-4fc0-b808-d10f4f45e676" providerId="ADAL" clId="{F987DD31-F8F1-4757-ABEF-20664A113009}" dt="2023-05-15T16:24:11.303" v="8" actId="13244"/>
        <pc:sldMkLst>
          <pc:docMk/>
          <pc:sldMk cId="459934861" sldId="258"/>
        </pc:sldMkLst>
        <pc:spChg chg="ord">
          <ac:chgData name="Desai, Stuti (Document Accessibility Specialist)" userId="4466d87a-2609-4fc0-b808-d10f4f45e676" providerId="ADAL" clId="{F987DD31-F8F1-4757-ABEF-20664A113009}" dt="2023-05-15T16:24:11.303" v="8" actId="13244"/>
          <ac:spMkLst>
            <pc:docMk/>
            <pc:sldMk cId="459934861" sldId="258"/>
            <ac:spMk id="2" creationId="{00000000-0000-0000-0000-000000000000}"/>
          </ac:spMkLst>
        </pc:spChg>
      </pc:sldChg>
      <pc:sldChg chg="modSp mod">
        <pc:chgData name="Desai, Stuti (Document Accessibility Specialist)" userId="4466d87a-2609-4fc0-b808-d10f4f45e676" providerId="ADAL" clId="{F987DD31-F8F1-4757-ABEF-20664A113009}" dt="2023-05-15T16:24:14.712" v="9" actId="13244"/>
        <pc:sldMkLst>
          <pc:docMk/>
          <pc:sldMk cId="465796275" sldId="259"/>
        </pc:sldMkLst>
        <pc:spChg chg="ord">
          <ac:chgData name="Desai, Stuti (Document Accessibility Specialist)" userId="4466d87a-2609-4fc0-b808-d10f4f45e676" providerId="ADAL" clId="{F987DD31-F8F1-4757-ABEF-20664A113009}" dt="2023-05-15T16:24:14.712" v="9" actId="13244"/>
          <ac:spMkLst>
            <pc:docMk/>
            <pc:sldMk cId="465796275" sldId="259"/>
            <ac:spMk id="2" creationId="{00000000-0000-0000-0000-000000000000}"/>
          </ac:spMkLst>
        </pc:spChg>
        <pc:picChg chg="mod">
          <ac:chgData name="Desai, Stuti (Document Accessibility Specialist)" userId="4466d87a-2609-4fc0-b808-d10f4f45e676" providerId="ADAL" clId="{F987DD31-F8F1-4757-ABEF-20664A113009}" dt="2023-05-15T16:23:28.049" v="0" actId="962"/>
          <ac:picMkLst>
            <pc:docMk/>
            <pc:sldMk cId="465796275" sldId="259"/>
            <ac:picMk id="6" creationId="{00000000-0000-0000-0000-000000000000}"/>
          </ac:picMkLst>
        </pc:picChg>
      </pc:sldChg>
      <pc:sldChg chg="modSp mod">
        <pc:chgData name="Desai, Stuti (Document Accessibility Specialist)" userId="4466d87a-2609-4fc0-b808-d10f4f45e676" providerId="ADAL" clId="{F987DD31-F8F1-4757-ABEF-20664A113009}" dt="2023-05-15T16:24:18.077" v="10" actId="13244"/>
        <pc:sldMkLst>
          <pc:docMk/>
          <pc:sldMk cId="690488254" sldId="260"/>
        </pc:sldMkLst>
        <pc:spChg chg="ord">
          <ac:chgData name="Desai, Stuti (Document Accessibility Specialist)" userId="4466d87a-2609-4fc0-b808-d10f4f45e676" providerId="ADAL" clId="{F987DD31-F8F1-4757-ABEF-20664A113009}" dt="2023-05-15T16:24:18.077" v="10" actId="13244"/>
          <ac:spMkLst>
            <pc:docMk/>
            <pc:sldMk cId="690488254" sldId="260"/>
            <ac:spMk id="2" creationId="{00000000-0000-0000-0000-000000000000}"/>
          </ac:spMkLst>
        </pc:spChg>
        <pc:picChg chg="mod">
          <ac:chgData name="Desai, Stuti (Document Accessibility Specialist)" userId="4466d87a-2609-4fc0-b808-d10f4f45e676" providerId="ADAL" clId="{F987DD31-F8F1-4757-ABEF-20664A113009}" dt="2023-05-15T16:23:31.098" v="1" actId="962"/>
          <ac:picMkLst>
            <pc:docMk/>
            <pc:sldMk cId="690488254" sldId="260"/>
            <ac:picMk id="5" creationId="{00000000-0000-0000-0000-000000000000}"/>
          </ac:picMkLst>
        </pc:picChg>
      </pc:sldChg>
      <pc:sldChg chg="modSp mod">
        <pc:chgData name="Desai, Stuti (Document Accessibility Specialist)" userId="4466d87a-2609-4fc0-b808-d10f4f45e676" providerId="ADAL" clId="{F987DD31-F8F1-4757-ABEF-20664A113009}" dt="2023-05-15T16:24:23.474" v="11" actId="13244"/>
        <pc:sldMkLst>
          <pc:docMk/>
          <pc:sldMk cId="2004244404" sldId="261"/>
        </pc:sldMkLst>
        <pc:spChg chg="ord">
          <ac:chgData name="Desai, Stuti (Document Accessibility Specialist)" userId="4466d87a-2609-4fc0-b808-d10f4f45e676" providerId="ADAL" clId="{F987DD31-F8F1-4757-ABEF-20664A113009}" dt="2023-05-15T16:24:23.474" v="11" actId="13244"/>
          <ac:spMkLst>
            <pc:docMk/>
            <pc:sldMk cId="2004244404" sldId="261"/>
            <ac:spMk id="2" creationId="{00000000-0000-0000-0000-000000000000}"/>
          </ac:spMkLst>
        </pc:spChg>
      </pc:sldChg>
      <pc:sldChg chg="modSp mod">
        <pc:chgData name="Desai, Stuti (Document Accessibility Specialist)" userId="4466d87a-2609-4fc0-b808-d10f4f45e676" providerId="ADAL" clId="{F987DD31-F8F1-4757-ABEF-20664A113009}" dt="2023-05-15T16:24:28.913" v="12" actId="13244"/>
        <pc:sldMkLst>
          <pc:docMk/>
          <pc:sldMk cId="2330398937" sldId="262"/>
        </pc:sldMkLst>
        <pc:spChg chg="ord">
          <ac:chgData name="Desai, Stuti (Document Accessibility Specialist)" userId="4466d87a-2609-4fc0-b808-d10f4f45e676" providerId="ADAL" clId="{F987DD31-F8F1-4757-ABEF-20664A113009}" dt="2023-05-15T16:24:28.913" v="12" actId="13244"/>
          <ac:spMkLst>
            <pc:docMk/>
            <pc:sldMk cId="2330398937" sldId="262"/>
            <ac:spMk id="2" creationId="{00000000-0000-0000-0000-000000000000}"/>
          </ac:spMkLst>
        </pc:spChg>
        <pc:picChg chg="mod">
          <ac:chgData name="Desai, Stuti (Document Accessibility Specialist)" userId="4466d87a-2609-4fc0-b808-d10f4f45e676" providerId="ADAL" clId="{F987DD31-F8F1-4757-ABEF-20664A113009}" dt="2023-05-15T16:23:37.330" v="2" actId="962"/>
          <ac:picMkLst>
            <pc:docMk/>
            <pc:sldMk cId="2330398937" sldId="262"/>
            <ac:picMk id="9" creationId="{00000000-0000-0000-0000-000000000000}"/>
          </ac:picMkLst>
        </pc:picChg>
      </pc:sldChg>
      <pc:sldChg chg="modSp mod">
        <pc:chgData name="Desai, Stuti (Document Accessibility Specialist)" userId="4466d87a-2609-4fc0-b808-d10f4f45e676" providerId="ADAL" clId="{F987DD31-F8F1-4757-ABEF-20664A113009}" dt="2023-05-15T16:24:33.572" v="13" actId="13244"/>
        <pc:sldMkLst>
          <pc:docMk/>
          <pc:sldMk cId="1803475766" sldId="263"/>
        </pc:sldMkLst>
        <pc:spChg chg="ord">
          <ac:chgData name="Desai, Stuti (Document Accessibility Specialist)" userId="4466d87a-2609-4fc0-b808-d10f4f45e676" providerId="ADAL" clId="{F987DD31-F8F1-4757-ABEF-20664A113009}" dt="2023-05-15T16:24:33.572" v="13" actId="13244"/>
          <ac:spMkLst>
            <pc:docMk/>
            <pc:sldMk cId="1803475766" sldId="263"/>
            <ac:spMk id="2" creationId="{00000000-0000-0000-0000-000000000000}"/>
          </ac:spMkLst>
        </pc:spChg>
        <pc:picChg chg="mod">
          <ac:chgData name="Desai, Stuti (Document Accessibility Specialist)" userId="4466d87a-2609-4fc0-b808-d10f4f45e676" providerId="ADAL" clId="{F987DD31-F8F1-4757-ABEF-20664A113009}" dt="2023-05-15T16:23:40.378" v="3" actId="962"/>
          <ac:picMkLst>
            <pc:docMk/>
            <pc:sldMk cId="1803475766" sldId="263"/>
            <ac:picMk id="9" creationId="{00000000-0000-0000-0000-000000000000}"/>
          </ac:picMkLst>
        </pc:picChg>
      </pc:sldChg>
      <pc:sldChg chg="modSp mod">
        <pc:chgData name="Desai, Stuti (Document Accessibility Specialist)" userId="4466d87a-2609-4fc0-b808-d10f4f45e676" providerId="ADAL" clId="{F987DD31-F8F1-4757-ABEF-20664A113009}" dt="2023-05-15T16:24:36.906" v="14" actId="13244"/>
        <pc:sldMkLst>
          <pc:docMk/>
          <pc:sldMk cId="779984177" sldId="264"/>
        </pc:sldMkLst>
        <pc:spChg chg="ord">
          <ac:chgData name="Desai, Stuti (Document Accessibility Specialist)" userId="4466d87a-2609-4fc0-b808-d10f4f45e676" providerId="ADAL" clId="{F987DD31-F8F1-4757-ABEF-20664A113009}" dt="2023-05-15T16:24:36.906" v="14" actId="13244"/>
          <ac:spMkLst>
            <pc:docMk/>
            <pc:sldMk cId="779984177" sldId="264"/>
            <ac:spMk id="2" creationId="{00000000-0000-0000-0000-000000000000}"/>
          </ac:spMkLst>
        </pc:spChg>
        <pc:picChg chg="mod">
          <ac:chgData name="Desai, Stuti (Document Accessibility Specialist)" userId="4466d87a-2609-4fc0-b808-d10f4f45e676" providerId="ADAL" clId="{F987DD31-F8F1-4757-ABEF-20664A113009}" dt="2023-05-15T16:23:43.307" v="4" actId="962"/>
          <ac:picMkLst>
            <pc:docMk/>
            <pc:sldMk cId="779984177" sldId="264"/>
            <ac:picMk id="5" creationId="{00000000-0000-0000-0000-000000000000}"/>
          </ac:picMkLst>
        </pc:picChg>
      </pc:sldChg>
      <pc:sldChg chg="modSp mod">
        <pc:chgData name="Desai, Stuti (Document Accessibility Specialist)" userId="4466d87a-2609-4fc0-b808-d10f4f45e676" providerId="ADAL" clId="{F987DD31-F8F1-4757-ABEF-20664A113009}" dt="2023-05-15T16:24:41.502" v="15" actId="13244"/>
        <pc:sldMkLst>
          <pc:docMk/>
          <pc:sldMk cId="819794047" sldId="265"/>
        </pc:sldMkLst>
        <pc:spChg chg="ord">
          <ac:chgData name="Desai, Stuti (Document Accessibility Specialist)" userId="4466d87a-2609-4fc0-b808-d10f4f45e676" providerId="ADAL" clId="{F987DD31-F8F1-4757-ABEF-20664A113009}" dt="2023-05-15T16:24:41.502" v="15" actId="13244"/>
          <ac:spMkLst>
            <pc:docMk/>
            <pc:sldMk cId="819794047" sldId="265"/>
            <ac:spMk id="2" creationId="{00000000-0000-0000-0000-000000000000}"/>
          </ac:spMkLst>
        </pc:spChg>
        <pc:picChg chg="mod">
          <ac:chgData name="Desai, Stuti (Document Accessibility Specialist)" userId="4466d87a-2609-4fc0-b808-d10f4f45e676" providerId="ADAL" clId="{F987DD31-F8F1-4757-ABEF-20664A113009}" dt="2023-05-15T16:23:46.959" v="5" actId="962"/>
          <ac:picMkLst>
            <pc:docMk/>
            <pc:sldMk cId="819794047" sldId="265"/>
            <ac:picMk id="5" creationId="{00000000-0000-0000-0000-000000000000}"/>
          </ac:picMkLst>
        </pc:picChg>
      </pc:sldChg>
      <pc:sldChg chg="modSp mod">
        <pc:chgData name="Desai, Stuti (Document Accessibility Specialist)" userId="4466d87a-2609-4fc0-b808-d10f4f45e676" providerId="ADAL" clId="{F987DD31-F8F1-4757-ABEF-20664A113009}" dt="2023-05-15T16:24:44.630" v="16" actId="13244"/>
        <pc:sldMkLst>
          <pc:docMk/>
          <pc:sldMk cId="481658789" sldId="266"/>
        </pc:sldMkLst>
        <pc:spChg chg="ord">
          <ac:chgData name="Desai, Stuti (Document Accessibility Specialist)" userId="4466d87a-2609-4fc0-b808-d10f4f45e676" providerId="ADAL" clId="{F987DD31-F8F1-4757-ABEF-20664A113009}" dt="2023-05-15T16:24:44.630" v="16" actId="13244"/>
          <ac:spMkLst>
            <pc:docMk/>
            <pc:sldMk cId="481658789" sldId="266"/>
            <ac:spMk id="2" creationId="{00000000-0000-0000-0000-000000000000}"/>
          </ac:spMkLst>
        </pc:spChg>
        <pc:picChg chg="mod">
          <ac:chgData name="Desai, Stuti (Document Accessibility Specialist)" userId="4466d87a-2609-4fc0-b808-d10f4f45e676" providerId="ADAL" clId="{F987DD31-F8F1-4757-ABEF-20664A113009}" dt="2023-05-15T16:23:49.372" v="6" actId="962"/>
          <ac:picMkLst>
            <pc:docMk/>
            <pc:sldMk cId="481658789" sldId="266"/>
            <ac:picMk id="5" creationId="{00000000-0000-0000-0000-000000000000}"/>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140825E-4A15-4D39-8176-1F07E904CB30}" type="datetimeFigureOut">
              <a:rPr lang="en-US" smtClean="0"/>
              <a:t>5/15/2023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CE38E4D-051A-41E1-86A4-E56916468FD0}" type="datetimeFigureOut">
              <a:rPr lang="en-US" smtClean="0"/>
              <a:t>5/15/2023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6BB73A-582F-4420-9A14-CB10A2B2E5E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7CE38E4D-051A-41E1-86A4-E56916468FD0}" type="datetimeFigureOut">
              <a:rPr lang="en-US" smtClean="0"/>
              <a:t>5/15/2023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6BB73A-582F-4420-9A14-CB10A2B2E5E8}"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CE38E4D-051A-41E1-86A4-E56916468FD0}" type="datetimeFigureOut">
              <a:rPr lang="en-US" smtClean="0"/>
              <a:t>5/15/2023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6BB73A-582F-4420-9A14-CB10A2B2E5E8}" type="slidenum">
              <a:rPr lang="en-US" smtClean="0"/>
              <a:t>‹#›</a:t>
            </a:fld>
            <a:endParaRPr lang="en-US"/>
          </a:p>
        </p:txBody>
      </p:sp>
      <p:sp>
        <p:nvSpPr>
          <p:cNvPr id="7" name="Title 6"/>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140825E-4A15-4D39-8176-1F07E904CB30}" type="datetimeFigureOut">
              <a:rPr lang="en-US" smtClean="0"/>
              <a:t>5/15/2023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7CE38E4D-051A-41E1-86A4-E56916468FD0}" type="datetimeFigureOut">
              <a:rPr lang="en-US" smtClean="0"/>
              <a:t>5/15/2023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6BB73A-582F-4420-9A14-CB10A2B2E5E8}"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CE38E4D-051A-41E1-86A4-E56916468FD0}" type="datetimeFigureOut">
              <a:rPr lang="en-US" smtClean="0"/>
              <a:t>5/15/2023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6BB73A-582F-4420-9A14-CB10A2B2E5E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CE38E4D-051A-41E1-86A4-E56916468FD0}" type="datetimeFigureOut">
              <a:rPr lang="en-US" smtClean="0"/>
              <a:t>5/15/2023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6BB73A-582F-4420-9A14-CB10A2B2E5E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7CE38E4D-051A-41E1-86A4-E56916468FD0}" type="datetimeFigureOut">
              <a:rPr lang="en-US" smtClean="0"/>
              <a:t>5/15/2023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6BB73A-582F-4420-9A14-CB10A2B2E5E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7CE38E4D-051A-41E1-86A4-E56916468FD0}" type="datetimeFigureOut">
              <a:rPr lang="en-US" smtClean="0"/>
              <a:t>5/15/2023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6BB73A-582F-4420-9A14-CB10A2B2E5E8}"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CE38E4D-051A-41E1-86A4-E56916468FD0}" type="datetimeFigureOut">
              <a:rPr lang="en-US" smtClean="0"/>
              <a:t>5/15/2023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6BB73A-582F-4420-9A14-CB10A2B2E5E8}"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7CE38E4D-051A-41E1-86A4-E56916468FD0}" type="datetimeFigureOut">
              <a:rPr lang="en-US" smtClean="0"/>
              <a:t>5/15/2023</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886BB73A-582F-4420-9A14-CB10A2B2E5E8}"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lt1" tx1="dk1" bg2="lt2" tx2="dk2" accent1="accent1" accent2="accent2" accent3="accent3" accent4="accent4" accent5="accent5" accent6="accent6" hlink="hlink" folHlink="folHlink"/>
  <p:sldLayoutIdLst>
    <p:sldLayoutId id="2147483840" r:id="rId1"/>
    <p:sldLayoutId id="2147483841" r:id="rId2"/>
    <p:sldLayoutId id="2147483842" r:id="rId3"/>
    <p:sldLayoutId id="2147483843" r:id="rId4"/>
    <p:sldLayoutId id="2147483844" r:id="rId5"/>
    <p:sldLayoutId id="2147483845" r:id="rId6"/>
    <p:sldLayoutId id="2147483846" r:id="rId7"/>
    <p:sldLayoutId id="2147483847" r:id="rId8"/>
    <p:sldLayoutId id="2147483848" r:id="rId9"/>
    <p:sldLayoutId id="2147483849" r:id="rId10"/>
    <p:sldLayoutId id="2147483850"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www.math.uconn.edu/~kgm02002"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a:latin typeface="Cambria"/>
                <a:ea typeface="ＭＳ 明朝"/>
                <a:cs typeface="Times New Roman"/>
              </a:rPr>
              <a:t>Leveraging the power of the  UITS LDAP and Kerberos</a:t>
            </a:r>
            <a:r>
              <a:rPr lang="en-US" dirty="0"/>
              <a:t> </a:t>
            </a:r>
          </a:p>
        </p:txBody>
      </p:sp>
      <p:sp>
        <p:nvSpPr>
          <p:cNvPr id="3" name="Subtitle 2"/>
          <p:cNvSpPr>
            <a:spLocks noGrp="1"/>
          </p:cNvSpPr>
          <p:nvPr>
            <p:ph type="subTitle" idx="1"/>
          </p:nvPr>
        </p:nvSpPr>
        <p:spPr/>
        <p:txBody>
          <a:bodyPr/>
          <a:lstStyle/>
          <a:p>
            <a:r>
              <a:rPr lang="en-US" dirty="0"/>
              <a:t>Kevin Marinelli</a:t>
            </a:r>
          </a:p>
          <a:p>
            <a:r>
              <a:rPr lang="en-US" dirty="0" err="1"/>
              <a:t>Uconn</a:t>
            </a:r>
            <a:r>
              <a:rPr lang="en-US" dirty="0"/>
              <a:t> Mathematics</a:t>
            </a:r>
          </a:p>
        </p:txBody>
      </p:sp>
    </p:spTree>
    <p:extLst>
      <p:ext uri="{BB962C8B-B14F-4D97-AF65-F5344CB8AC3E}">
        <p14:creationId xmlns:p14="http://schemas.microsoft.com/office/powerpoint/2010/main" val="35107032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2802"/>
            <a:ext cx="6293999" cy="1348254"/>
          </a:xfrm>
        </p:spPr>
        <p:txBody>
          <a:bodyPr>
            <a:normAutofit/>
          </a:bodyPr>
          <a:lstStyle/>
          <a:p>
            <a:r>
              <a:rPr lang="en-US" sz="3600" b="1" dirty="0"/>
              <a:t>Useful Applications of LDAP:</a:t>
            </a:r>
            <a:br>
              <a:rPr lang="en-US" sz="3600" dirty="0"/>
            </a:br>
            <a:endParaRPr lang="en-US" sz="3600" dirty="0"/>
          </a:p>
        </p:txBody>
      </p:sp>
      <p:sp>
        <p:nvSpPr>
          <p:cNvPr id="3" name="Content Placeholder 2"/>
          <p:cNvSpPr>
            <a:spLocks noGrp="1"/>
          </p:cNvSpPr>
          <p:nvPr>
            <p:ph idx="1"/>
          </p:nvPr>
        </p:nvSpPr>
        <p:spPr/>
        <p:txBody>
          <a:bodyPr>
            <a:normAutofit fontScale="55000" lnSpcReduction="20000"/>
          </a:bodyPr>
          <a:lstStyle/>
          <a:p>
            <a:pPr marL="0" indent="0">
              <a:spcBef>
                <a:spcPts val="0"/>
              </a:spcBef>
              <a:buNone/>
            </a:pPr>
            <a:r>
              <a:rPr lang="en-US" b="1" dirty="0"/>
              <a:t>Servers be configured with LDAP to know about </a:t>
            </a:r>
            <a:r>
              <a:rPr lang="en-US" b="1" dirty="0" err="1"/>
              <a:t>NetID</a:t>
            </a:r>
            <a:r>
              <a:rPr lang="en-US" dirty="0"/>
              <a:t>.</a:t>
            </a:r>
          </a:p>
          <a:p>
            <a:pPr marL="0" indent="0">
              <a:spcBef>
                <a:spcPts val="0"/>
              </a:spcBef>
              <a:buNone/>
            </a:pPr>
            <a:r>
              <a:rPr lang="en-US" dirty="0" err="1"/>
              <a:t>e.g</a:t>
            </a:r>
            <a:r>
              <a:rPr lang="en-US" dirty="0"/>
              <a:t>: My personal web page is </a:t>
            </a:r>
            <a:r>
              <a:rPr lang="en-US" u="sng" dirty="0">
                <a:solidFill>
                  <a:schemeClr val="bg2"/>
                </a:solidFill>
                <a:hlinkClick r:id="rId2"/>
              </a:rPr>
              <a:t>http://www.math.uconn.edu/~kgm02002</a:t>
            </a:r>
            <a:r>
              <a:rPr lang="en-US" dirty="0"/>
              <a:t>, it is based on a Linux server that used LDAP for account information. The LDAP mapping on the web server configured to set the login shell of a user to “/</a:t>
            </a:r>
            <a:r>
              <a:rPr lang="en-US" dirty="0" err="1"/>
              <a:t>usr</a:t>
            </a:r>
            <a:r>
              <a:rPr lang="en-US" dirty="0"/>
              <a:t>/</a:t>
            </a:r>
            <a:r>
              <a:rPr lang="en-US" dirty="0" err="1"/>
              <a:t>nologin</a:t>
            </a:r>
            <a:r>
              <a:rPr lang="en-US" dirty="0"/>
              <a:t>” so that LDAP accounts cannot be used to log on to the server.</a:t>
            </a:r>
          </a:p>
          <a:p>
            <a:pPr marL="0" indent="0">
              <a:spcBef>
                <a:spcPts val="0"/>
              </a:spcBef>
              <a:buNone/>
            </a:pPr>
            <a:r>
              <a:rPr lang="en-US" dirty="0"/>
              <a:t>I.E. Services can be provided to users without compromising access to the server. </a:t>
            </a:r>
          </a:p>
          <a:p>
            <a:pPr marL="0" indent="0">
              <a:spcBef>
                <a:spcPts val="0"/>
              </a:spcBef>
              <a:buNone/>
            </a:pPr>
            <a:endParaRPr lang="en-US" dirty="0"/>
          </a:p>
          <a:p>
            <a:pPr marL="0" indent="0">
              <a:spcBef>
                <a:spcPts val="0"/>
              </a:spcBef>
              <a:buNone/>
            </a:pPr>
            <a:r>
              <a:rPr lang="en-US" b="1" dirty="0"/>
              <a:t>Login authentication provided to UNIX computers!</a:t>
            </a:r>
            <a:endParaRPr lang="en-US" dirty="0"/>
          </a:p>
          <a:p>
            <a:pPr marL="0" indent="0">
              <a:spcBef>
                <a:spcPts val="0"/>
              </a:spcBef>
              <a:buNone/>
            </a:pPr>
            <a:r>
              <a:rPr lang="en-US" dirty="0"/>
              <a:t>The Apple computers in the Math department are being set up to allow login access via the UITS LDAP.</a:t>
            </a:r>
          </a:p>
          <a:p>
            <a:pPr marL="0" indent="0">
              <a:spcBef>
                <a:spcPts val="0"/>
              </a:spcBef>
              <a:buNone/>
            </a:pPr>
            <a:endParaRPr lang="en-US" dirty="0"/>
          </a:p>
          <a:p>
            <a:pPr marL="0" indent="0">
              <a:spcBef>
                <a:spcPts val="0"/>
              </a:spcBef>
              <a:buNone/>
            </a:pPr>
            <a:r>
              <a:rPr lang="en-US" b="1" dirty="0"/>
              <a:t>LDAP Groups can be used to limit authorization for login, file access, web services </a:t>
            </a:r>
            <a:r>
              <a:rPr lang="en-US" b="1" dirty="0" err="1"/>
              <a:t>etc</a:t>
            </a:r>
            <a:r>
              <a:rPr lang="en-US" b="1" dirty="0"/>
              <a:t>!</a:t>
            </a:r>
            <a:endParaRPr lang="en-US" dirty="0"/>
          </a:p>
          <a:p>
            <a:pPr marL="0" indent="0">
              <a:spcBef>
                <a:spcPts val="0"/>
              </a:spcBef>
              <a:buNone/>
            </a:pPr>
            <a:r>
              <a:rPr lang="en-US" dirty="0"/>
              <a:t>The Math department secure web pages currently use groups in the AD to limit authorization to specific information it contains. Since the LDAP will also contain this group information, we will change to using LDAP to request the information. Our web server currently uses the UITS LDAP for account identification for personal web pages, so it will unify the two applications to use one directory service.</a:t>
            </a:r>
          </a:p>
          <a:p>
            <a:pPr marL="0" indent="0">
              <a:spcBef>
                <a:spcPts val="0"/>
              </a:spcBef>
              <a:buNone/>
            </a:pPr>
            <a:endParaRPr lang="en-US" b="1" dirty="0"/>
          </a:p>
          <a:p>
            <a:pPr marL="0" indent="0">
              <a:spcBef>
                <a:spcPts val="0"/>
              </a:spcBef>
              <a:buNone/>
            </a:pPr>
            <a:r>
              <a:rPr lang="en-US" b="1" dirty="0"/>
              <a:t>UITS support of </a:t>
            </a:r>
            <a:r>
              <a:rPr lang="en-US" b="1" dirty="0" err="1"/>
              <a:t>NetID</a:t>
            </a:r>
            <a:r>
              <a:rPr lang="en-US" b="1" dirty="0"/>
              <a:t> management! </a:t>
            </a:r>
            <a:endParaRPr lang="en-US" dirty="0"/>
          </a:p>
          <a:p>
            <a:pPr marL="0" indent="0">
              <a:spcBef>
                <a:spcPts val="0"/>
              </a:spcBef>
              <a:buNone/>
            </a:pPr>
            <a:r>
              <a:rPr lang="en-US" dirty="0"/>
              <a:t>Potential for no more password resets by local IT managers. </a:t>
            </a:r>
          </a:p>
          <a:p>
            <a:pPr marL="0" indent="0">
              <a:spcBef>
                <a:spcPts val="0"/>
              </a:spcBef>
              <a:buNone/>
            </a:pPr>
            <a:r>
              <a:rPr lang="en-US" dirty="0"/>
              <a:t>Potential for no more management of a local directory for users, groups, etc.</a:t>
            </a:r>
          </a:p>
          <a:p>
            <a:pPr marL="0" indent="0">
              <a:spcBef>
                <a:spcPts val="0"/>
              </a:spcBef>
              <a:buNone/>
            </a:pPr>
            <a:endParaRPr lang="en-US" dirty="0"/>
          </a:p>
          <a:p>
            <a:pPr marL="0" indent="0">
              <a:spcBef>
                <a:spcPts val="0"/>
              </a:spcBef>
              <a:buNone/>
            </a:pPr>
            <a:r>
              <a:rPr lang="en-US" dirty="0"/>
              <a:t>AND MUCH MORE!</a:t>
            </a:r>
          </a:p>
        </p:txBody>
      </p:sp>
      <p:pic>
        <p:nvPicPr>
          <p:cNvPr id="5" name="Picture 4">
            <a:extLst>
              <a:ext uri="{C183D7F6-B498-43B3-948B-1728B52AA6E4}">
                <adec:decorative xmlns:adec="http://schemas.microsoft.com/office/drawing/2017/decorative" val="1"/>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668722" y="938568"/>
            <a:ext cx="2258098" cy="1304976"/>
          </a:xfrm>
          <a:prstGeom prst="rect">
            <a:avLst/>
          </a:prstGeom>
        </p:spPr>
      </p:pic>
    </p:spTree>
    <p:extLst>
      <p:ext uri="{BB962C8B-B14F-4D97-AF65-F5344CB8AC3E}">
        <p14:creationId xmlns:p14="http://schemas.microsoft.com/office/powerpoint/2010/main" val="8197940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4125"/>
            <a:ext cx="6139413" cy="1366931"/>
          </a:xfrm>
        </p:spPr>
        <p:txBody>
          <a:bodyPr>
            <a:normAutofit/>
          </a:bodyPr>
          <a:lstStyle/>
          <a:p>
            <a:r>
              <a:rPr lang="en-US" sz="3600" b="1" dirty="0"/>
              <a:t>Conclusion:</a:t>
            </a:r>
            <a:br>
              <a:rPr lang="en-US" sz="3600" dirty="0"/>
            </a:br>
            <a:endParaRPr lang="en-US" sz="3600" dirty="0"/>
          </a:p>
        </p:txBody>
      </p:sp>
      <p:sp>
        <p:nvSpPr>
          <p:cNvPr id="3" name="Content Placeholder 2"/>
          <p:cNvSpPr>
            <a:spLocks noGrp="1"/>
          </p:cNvSpPr>
          <p:nvPr>
            <p:ph idx="1"/>
          </p:nvPr>
        </p:nvSpPr>
        <p:spPr/>
        <p:txBody>
          <a:bodyPr>
            <a:normAutofit fontScale="92500" lnSpcReduction="20000"/>
          </a:bodyPr>
          <a:lstStyle/>
          <a:p>
            <a:pPr>
              <a:buFont typeface="Wingdings" charset="2"/>
              <a:buChar char="Ø"/>
            </a:pPr>
            <a:r>
              <a:rPr lang="en-US" dirty="0"/>
              <a:t>UITS has made major policy and procedural changes to provide support of UNIX authentication and authorization.</a:t>
            </a:r>
          </a:p>
          <a:p>
            <a:pPr>
              <a:buFont typeface="Wingdings" charset="2"/>
              <a:buChar char="Ø"/>
            </a:pPr>
            <a:r>
              <a:rPr lang="en-US" dirty="0"/>
              <a:t>This has been a thoughtful process with cooperation between the SOE, Mathematics and UITS staff. Thanks go to the hard work of Russell </a:t>
            </a:r>
            <a:r>
              <a:rPr lang="en-US" dirty="0" err="1"/>
              <a:t>Jancewicz</a:t>
            </a:r>
            <a:r>
              <a:rPr lang="en-US" dirty="0"/>
              <a:t>, Edith Allison, Michael </a:t>
            </a:r>
            <a:r>
              <a:rPr lang="en-US" dirty="0" err="1"/>
              <a:t>Orcutt</a:t>
            </a:r>
            <a:r>
              <a:rPr lang="en-US" dirty="0"/>
              <a:t>, Richard Simon and the support of Michael </a:t>
            </a:r>
            <a:r>
              <a:rPr lang="en-US" dirty="0" err="1"/>
              <a:t>Mundrane</a:t>
            </a:r>
            <a:r>
              <a:rPr lang="en-US" dirty="0"/>
              <a:t>. (Unfortunately </a:t>
            </a:r>
            <a:r>
              <a:rPr lang="en-US" dirty="0" err="1"/>
              <a:t>Rohit</a:t>
            </a:r>
            <a:r>
              <a:rPr lang="en-US" dirty="0"/>
              <a:t> Mehta formerly from SOE has gone on to more fertile pastures at Intel; our loss!)</a:t>
            </a:r>
          </a:p>
          <a:p>
            <a:pPr>
              <a:buFont typeface="Wingdings" charset="2"/>
              <a:buChar char="Ø"/>
            </a:pPr>
            <a:r>
              <a:rPr lang="en-US" dirty="0"/>
              <a:t>The UITS LDAP/Kerberos is operational and usable by distributed IT at UConn. </a:t>
            </a:r>
          </a:p>
          <a:p>
            <a:pPr>
              <a:buFont typeface="Wingdings" charset="2"/>
              <a:buChar char="Ø"/>
            </a:pPr>
            <a:r>
              <a:rPr lang="en-US" dirty="0"/>
              <a:t>This has been a very successful partnership with UITS!</a:t>
            </a:r>
          </a:p>
        </p:txBody>
      </p:sp>
      <p:pic>
        <p:nvPicPr>
          <p:cNvPr id="5" name="Picture 4">
            <a:extLst>
              <a:ext uri="{C183D7F6-B498-43B3-948B-1728B52AA6E4}">
                <adec:decorative xmlns:adec="http://schemas.microsoft.com/office/drawing/2017/decorative" val="1"/>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6253018" y="407139"/>
            <a:ext cx="2453713" cy="1183917"/>
          </a:xfrm>
          <a:prstGeom prst="rect">
            <a:avLst/>
          </a:prstGeom>
        </p:spPr>
      </p:pic>
    </p:spTree>
    <p:extLst>
      <p:ext uri="{BB962C8B-B14F-4D97-AF65-F5344CB8AC3E}">
        <p14:creationId xmlns:p14="http://schemas.microsoft.com/office/powerpoint/2010/main" val="4816587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3464"/>
            <a:ext cx="8229600" cy="1357592"/>
          </a:xfrm>
        </p:spPr>
        <p:txBody>
          <a:bodyPr>
            <a:normAutofit/>
          </a:bodyPr>
          <a:lstStyle/>
          <a:p>
            <a:pPr algn="ctr"/>
            <a:r>
              <a:rPr lang="en-US" sz="3600" b="1" dirty="0">
                <a:latin typeface="Cambria"/>
                <a:ea typeface="ＭＳ 明朝"/>
                <a:cs typeface="Times New Roman"/>
              </a:rPr>
              <a:t>Leveraging the power of the  </a:t>
            </a:r>
            <a:br>
              <a:rPr lang="en-US" sz="3600" b="1" dirty="0">
                <a:latin typeface="Cambria"/>
                <a:ea typeface="ＭＳ 明朝"/>
                <a:cs typeface="Times New Roman"/>
              </a:rPr>
            </a:br>
            <a:r>
              <a:rPr lang="en-US" sz="3600" b="1" dirty="0">
                <a:latin typeface="Cambria"/>
                <a:ea typeface="ＭＳ 明朝"/>
                <a:cs typeface="Times New Roman"/>
              </a:rPr>
              <a:t>UITS LDAP and Kerberos</a:t>
            </a:r>
            <a:r>
              <a:rPr lang="en-US" sz="3600" dirty="0"/>
              <a:t> </a:t>
            </a:r>
          </a:p>
        </p:txBody>
      </p:sp>
      <p:sp>
        <p:nvSpPr>
          <p:cNvPr id="3" name="Content Placeholder 2"/>
          <p:cNvSpPr>
            <a:spLocks noGrp="1"/>
          </p:cNvSpPr>
          <p:nvPr>
            <p:ph idx="1"/>
          </p:nvPr>
        </p:nvSpPr>
        <p:spPr/>
        <p:txBody>
          <a:bodyPr/>
          <a:lstStyle/>
          <a:p>
            <a:pPr marL="0" indent="0">
              <a:buNone/>
            </a:pPr>
            <a:r>
              <a:rPr lang="en-US" dirty="0">
                <a:latin typeface="Cambria"/>
                <a:ea typeface="ＭＳ 明朝"/>
                <a:cs typeface="Times New Roman"/>
              </a:rPr>
              <a:t>The UITS LDAP and Kerberos are a powerful tool for non-Windows based authentication and authorization. The LDAP/Kerberos support in UITS will allow UNIX/Linux/Macintosh computers to natively allow login access via </a:t>
            </a:r>
            <a:r>
              <a:rPr lang="en-US" dirty="0" err="1">
                <a:latin typeface="Cambria"/>
                <a:ea typeface="ＭＳ 明朝"/>
                <a:cs typeface="Times New Roman"/>
              </a:rPr>
              <a:t>NetID</a:t>
            </a:r>
            <a:r>
              <a:rPr lang="en-US" dirty="0">
                <a:latin typeface="Cambria"/>
                <a:ea typeface="ＭＳ 明朝"/>
                <a:cs typeface="Times New Roman"/>
              </a:rPr>
              <a:t> and manage security access using UNIX groups.  </a:t>
            </a:r>
          </a:p>
          <a:p>
            <a:endParaRPr lang="en-US" dirty="0"/>
          </a:p>
        </p:txBody>
      </p:sp>
    </p:spTree>
    <p:extLst>
      <p:ext uri="{BB962C8B-B14F-4D97-AF65-F5344CB8AC3E}">
        <p14:creationId xmlns:p14="http://schemas.microsoft.com/office/powerpoint/2010/main" val="14410223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787"/>
            <a:ext cx="8229600" cy="1376269"/>
          </a:xfrm>
        </p:spPr>
        <p:txBody>
          <a:bodyPr>
            <a:normAutofit/>
          </a:bodyPr>
          <a:lstStyle/>
          <a:p>
            <a:pPr algn="ctr"/>
            <a:r>
              <a:rPr lang="en-US" sz="3600" b="1" dirty="0">
                <a:latin typeface="Cambria"/>
                <a:ea typeface="ＭＳ 明朝"/>
                <a:cs typeface="Times New Roman"/>
              </a:rPr>
              <a:t>Okay, big deal, so what are </a:t>
            </a:r>
            <a:br>
              <a:rPr lang="en-US" sz="3600" b="1" dirty="0">
                <a:latin typeface="Cambria"/>
                <a:ea typeface="ＭＳ 明朝"/>
                <a:cs typeface="Times New Roman"/>
              </a:rPr>
            </a:br>
            <a:r>
              <a:rPr lang="en-US" sz="3600" b="1" dirty="0">
                <a:latin typeface="Cambria"/>
                <a:ea typeface="ＭＳ 明朝"/>
                <a:cs typeface="Times New Roman"/>
              </a:rPr>
              <a:t>LDAP and Kerberos?</a:t>
            </a:r>
            <a:endParaRPr lang="en-US" sz="3600" dirty="0"/>
          </a:p>
        </p:txBody>
      </p:sp>
      <p:sp>
        <p:nvSpPr>
          <p:cNvPr id="3" name="Content Placeholder 2"/>
          <p:cNvSpPr>
            <a:spLocks noGrp="1"/>
          </p:cNvSpPr>
          <p:nvPr>
            <p:ph idx="1"/>
          </p:nvPr>
        </p:nvSpPr>
        <p:spPr/>
        <p:txBody>
          <a:bodyPr/>
          <a:lstStyle/>
          <a:p>
            <a:pPr marL="0" marR="0" indent="0">
              <a:spcBef>
                <a:spcPts val="0"/>
              </a:spcBef>
              <a:spcAft>
                <a:spcPts val="0"/>
              </a:spcAft>
              <a:buNone/>
            </a:pPr>
            <a:r>
              <a:rPr lang="en-US" b="1" dirty="0">
                <a:latin typeface="Cambria"/>
                <a:ea typeface="ＭＳ 明朝"/>
                <a:cs typeface="Times New Roman"/>
              </a:rPr>
              <a:t> </a:t>
            </a:r>
          </a:p>
          <a:p>
            <a:pPr marR="0">
              <a:spcBef>
                <a:spcPts val="0"/>
              </a:spcBef>
              <a:spcAft>
                <a:spcPts val="0"/>
              </a:spcAft>
              <a:buFont typeface="Wingdings" charset="2"/>
              <a:buChar char="Ø"/>
            </a:pPr>
            <a:r>
              <a:rPr lang="en-US" dirty="0">
                <a:latin typeface="Cambria"/>
                <a:ea typeface="ＭＳ 明朝"/>
                <a:cs typeface="Times New Roman"/>
              </a:rPr>
              <a:t>LDAP is an acronym for Lightweight Directory Access Protocol, which provides a Directory service.</a:t>
            </a:r>
          </a:p>
          <a:p>
            <a:pPr marR="0">
              <a:spcBef>
                <a:spcPts val="0"/>
              </a:spcBef>
              <a:spcAft>
                <a:spcPts val="0"/>
              </a:spcAft>
              <a:buFont typeface="Wingdings" charset="2"/>
              <a:buChar char="Ø"/>
            </a:pPr>
            <a:endParaRPr lang="en-US" dirty="0">
              <a:latin typeface="Cambria"/>
              <a:ea typeface="ＭＳ 明朝"/>
              <a:cs typeface="Times New Roman"/>
            </a:endParaRPr>
          </a:p>
          <a:p>
            <a:pPr marR="0">
              <a:spcBef>
                <a:spcPts val="0"/>
              </a:spcBef>
              <a:spcAft>
                <a:spcPts val="0"/>
              </a:spcAft>
              <a:buFont typeface="Wingdings" charset="2"/>
              <a:buChar char="Ø"/>
            </a:pPr>
            <a:r>
              <a:rPr lang="en-US" dirty="0">
                <a:latin typeface="Cambria"/>
                <a:ea typeface="ＭＳ 明朝"/>
                <a:cs typeface="Times New Roman"/>
              </a:rPr>
              <a:t>Kerberos is a secure method for Authentication, which was developed at MIT.</a:t>
            </a:r>
          </a:p>
          <a:p>
            <a:endParaRPr lang="en-US" dirty="0"/>
          </a:p>
        </p:txBody>
      </p:sp>
    </p:spTree>
    <p:extLst>
      <p:ext uri="{BB962C8B-B14F-4D97-AF65-F5344CB8AC3E}">
        <p14:creationId xmlns:p14="http://schemas.microsoft.com/office/powerpoint/2010/main" val="459934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24125"/>
            <a:ext cx="7516477" cy="1366931"/>
          </a:xfrm>
        </p:spPr>
        <p:txBody>
          <a:bodyPr>
            <a:normAutofit/>
          </a:bodyPr>
          <a:lstStyle/>
          <a:p>
            <a:pPr algn="ctr"/>
            <a:r>
              <a:rPr lang="en-US" sz="3600" b="1" dirty="0"/>
              <a:t>What is a Directory service?</a:t>
            </a:r>
            <a:br>
              <a:rPr lang="en-US" b="1" dirty="0"/>
            </a:b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a:t>A Directory service is a database-like facility to look up information about users, groups, computers and more.</a:t>
            </a:r>
          </a:p>
          <a:p>
            <a:pPr marL="0" indent="0">
              <a:buNone/>
            </a:pPr>
            <a:r>
              <a:rPr lang="en-US" dirty="0"/>
              <a:t>There are a number of different directory services available. The most common in use on campus are Active Directory, NIS and LDAP. </a:t>
            </a:r>
          </a:p>
          <a:p>
            <a:pPr>
              <a:spcBef>
                <a:spcPts val="0"/>
              </a:spcBef>
              <a:buFont typeface="Wingdings" charset="2"/>
              <a:buChar char="Ø"/>
            </a:pPr>
            <a:endParaRPr lang="en-US" dirty="0"/>
          </a:p>
          <a:p>
            <a:pPr>
              <a:spcBef>
                <a:spcPts val="0"/>
              </a:spcBef>
              <a:buFont typeface="Wingdings" charset="2"/>
              <a:buChar char="Ø"/>
            </a:pPr>
            <a:r>
              <a:rPr lang="en-US" sz="2200" dirty="0"/>
              <a:t>Active Directory is the primary service used for MS Windows. </a:t>
            </a:r>
          </a:p>
          <a:p>
            <a:pPr>
              <a:spcBef>
                <a:spcPts val="0"/>
              </a:spcBef>
              <a:buFont typeface="Wingdings" charset="2"/>
              <a:buChar char="Ø"/>
            </a:pPr>
            <a:r>
              <a:rPr lang="en-US" sz="2200" dirty="0"/>
              <a:t>NIS is in use in the School of Engineering. </a:t>
            </a:r>
          </a:p>
          <a:p>
            <a:pPr>
              <a:spcBef>
                <a:spcPts val="0"/>
              </a:spcBef>
              <a:buFont typeface="Wingdings" charset="2"/>
              <a:buChar char="Ø"/>
            </a:pPr>
            <a:r>
              <a:rPr lang="en-US" sz="2200" dirty="0"/>
              <a:t>Other UNIX-based departments use LDAP such as </a:t>
            </a:r>
          </a:p>
          <a:p>
            <a:pPr indent="0">
              <a:spcBef>
                <a:spcPts val="0"/>
              </a:spcBef>
              <a:buNone/>
            </a:pPr>
            <a:r>
              <a:rPr lang="en-US" sz="2200" dirty="0" err="1"/>
              <a:t>OpenDirectory</a:t>
            </a:r>
            <a:r>
              <a:rPr lang="en-US" sz="2200" dirty="0"/>
              <a:t> for </a:t>
            </a:r>
            <a:r>
              <a:rPr lang="en-US" sz="2200" dirty="0" err="1"/>
              <a:t>MacOS</a:t>
            </a:r>
            <a:r>
              <a:rPr lang="en-US" sz="2200" dirty="0"/>
              <a:t>.</a:t>
            </a:r>
          </a:p>
          <a:p>
            <a:pPr>
              <a:spcBef>
                <a:spcPts val="0"/>
              </a:spcBef>
            </a:pPr>
            <a:endParaRPr lang="en-US" dirty="0"/>
          </a:p>
        </p:txBody>
      </p:sp>
      <p:pic>
        <p:nvPicPr>
          <p:cNvPr id="6" name="Picture 5">
            <a:extLst>
              <a:ext uri="{C183D7F6-B498-43B3-948B-1728B52AA6E4}">
                <adec:decorative xmlns:adec="http://schemas.microsoft.com/office/drawing/2017/decorative" val="1"/>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973676" y="284788"/>
            <a:ext cx="723292" cy="2025216"/>
          </a:xfrm>
          <a:prstGeom prst="rect">
            <a:avLst/>
          </a:prstGeom>
        </p:spPr>
      </p:pic>
    </p:spTree>
    <p:extLst>
      <p:ext uri="{BB962C8B-B14F-4D97-AF65-F5344CB8AC3E}">
        <p14:creationId xmlns:p14="http://schemas.microsoft.com/office/powerpoint/2010/main" val="4657962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3464"/>
            <a:ext cx="6818680" cy="1357592"/>
          </a:xfrm>
        </p:spPr>
        <p:txBody>
          <a:bodyPr>
            <a:normAutofit/>
          </a:bodyPr>
          <a:lstStyle/>
          <a:p>
            <a:r>
              <a:rPr lang="en-US" sz="3600" b="1" dirty="0"/>
              <a:t>Why is LDAP called a Directory </a:t>
            </a:r>
            <a:br>
              <a:rPr lang="en-US" sz="3600" b="1" dirty="0"/>
            </a:br>
            <a:r>
              <a:rPr lang="en-US" sz="3600" b="1" dirty="0"/>
              <a:t>service and what does it do?</a:t>
            </a:r>
            <a:endParaRPr lang="en-US" sz="3600"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a:t>The first commonplace directory service was the standard paper telephone directory from AT&amp;T where you could look up a person’s address and telephone number in a telephone book. </a:t>
            </a:r>
          </a:p>
          <a:p>
            <a:pPr marL="0" indent="0">
              <a:buNone/>
            </a:pPr>
            <a:r>
              <a:rPr lang="en-US" dirty="0"/>
              <a:t>The first prominent IT-based directory service was “Yellow Pages” created by Sun Microsystems in the 1980’s. It is loosely based on the idea of the paper telephone book where you look up information such as the account data for a user. </a:t>
            </a:r>
          </a:p>
          <a:p>
            <a:pPr marL="0" indent="0">
              <a:buNone/>
            </a:pPr>
            <a:r>
              <a:rPr lang="en-US" dirty="0"/>
              <a:t>The “Yellow Pages” service (</a:t>
            </a:r>
            <a:r>
              <a:rPr lang="en-US" dirty="0" err="1"/>
              <a:t>yp</a:t>
            </a:r>
            <a:r>
              <a:rPr lang="en-US" dirty="0"/>
              <a:t>) by Sun infringed upon trademark rights by British Telecom; therefore SUN renamed Yellow Pages to NIS (Network Information Service), but the idea of computers using a directory service to look up information still exists. </a:t>
            </a:r>
          </a:p>
          <a:p>
            <a:pPr marL="0" indent="0">
              <a:buNone/>
            </a:pPr>
            <a:r>
              <a:rPr lang="en-US" dirty="0"/>
              <a:t>A directory service stores and provides important information for the operating system on a computer, such as the list of users, the security groups that a user account belongs to, a list of computers on the network, and many more lists of information.</a:t>
            </a:r>
          </a:p>
          <a:p>
            <a:endParaRPr lang="en-US" dirty="0"/>
          </a:p>
        </p:txBody>
      </p:sp>
      <p:pic>
        <p:nvPicPr>
          <p:cNvPr id="5" name="Picture 4">
            <a:extLst>
              <a:ext uri="{C183D7F6-B498-43B3-948B-1728B52AA6E4}">
                <adec:decorative xmlns:adec="http://schemas.microsoft.com/office/drawing/2017/decorative" val="1"/>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168187" y="542252"/>
            <a:ext cx="1459992" cy="1435608"/>
          </a:xfrm>
          <a:prstGeom prst="rect">
            <a:avLst/>
          </a:prstGeom>
        </p:spPr>
      </p:pic>
    </p:spTree>
    <p:extLst>
      <p:ext uri="{BB962C8B-B14F-4D97-AF65-F5344CB8AC3E}">
        <p14:creationId xmlns:p14="http://schemas.microsoft.com/office/powerpoint/2010/main" val="6904882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4125"/>
            <a:ext cx="8229600" cy="1366931"/>
          </a:xfrm>
        </p:spPr>
        <p:txBody>
          <a:bodyPr>
            <a:normAutofit/>
          </a:bodyPr>
          <a:lstStyle/>
          <a:p>
            <a:pPr algn="ctr"/>
            <a:r>
              <a:rPr lang="en-US" sz="3600" b="1" dirty="0"/>
              <a:t>We already have Active Directory, </a:t>
            </a:r>
            <a:br>
              <a:rPr lang="en-US" sz="3600" b="1" dirty="0"/>
            </a:br>
            <a:r>
              <a:rPr lang="en-US" sz="3600" b="1" dirty="0"/>
              <a:t>why do we need LDAP?</a:t>
            </a:r>
            <a:endParaRPr lang="en-US" sz="3600"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a:t>Again, using the telephone directory analogy:</a:t>
            </a:r>
          </a:p>
          <a:p>
            <a:pPr>
              <a:buFont typeface="Wingdings" charset="2"/>
              <a:buChar char="Ø"/>
            </a:pPr>
            <a:r>
              <a:rPr lang="en-US" dirty="0"/>
              <a:t>ATT has a list of their customers that it keeps in a directory, their competitor Verizon also has a list of their customers that it keeps in a directory.  </a:t>
            </a:r>
          </a:p>
          <a:p>
            <a:pPr marL="228600" lvl="1" indent="0">
              <a:spcBef>
                <a:spcPts val="0"/>
              </a:spcBef>
              <a:buNone/>
            </a:pPr>
            <a:r>
              <a:rPr lang="en-US" dirty="0"/>
              <a:t>Calling 411 for a telephone number returns the same result whether a customer is with AT&amp;T or Verizon.</a:t>
            </a:r>
          </a:p>
          <a:p>
            <a:pPr>
              <a:buFont typeface="Wingdings" charset="2"/>
              <a:buChar char="Ø"/>
            </a:pPr>
            <a:r>
              <a:rPr lang="en-US" dirty="0"/>
              <a:t>When you call a company with an internal telephone system for directory assistance, they also provide information about their local extensions.</a:t>
            </a:r>
          </a:p>
          <a:p>
            <a:pPr>
              <a:buFont typeface="Wingdings" charset="2"/>
              <a:buChar char="Ø"/>
            </a:pPr>
            <a:r>
              <a:rPr lang="en-US" dirty="0"/>
              <a:t>The directory service with local extensions is completely analogous:</a:t>
            </a:r>
          </a:p>
          <a:p>
            <a:pPr indent="0">
              <a:spcBef>
                <a:spcPts val="0"/>
              </a:spcBef>
              <a:buNone/>
            </a:pPr>
            <a:r>
              <a:rPr lang="en-US" dirty="0"/>
              <a:t>Active Directory has attributes specific to Microsoft Windows.</a:t>
            </a:r>
          </a:p>
          <a:p>
            <a:pPr indent="0">
              <a:spcBef>
                <a:spcPts val="0"/>
              </a:spcBef>
              <a:buNone/>
            </a:pPr>
            <a:r>
              <a:rPr lang="en-US" dirty="0"/>
              <a:t>Conversely </a:t>
            </a:r>
            <a:r>
              <a:rPr lang="en-US" dirty="0" err="1"/>
              <a:t>OpenLDAP</a:t>
            </a:r>
            <a:r>
              <a:rPr lang="en-US" dirty="0"/>
              <a:t> has attributes specific to UNIX. (Linux and </a:t>
            </a:r>
            <a:r>
              <a:rPr lang="en-US" dirty="0" err="1"/>
              <a:t>MacOS</a:t>
            </a:r>
            <a:r>
              <a:rPr lang="en-US" dirty="0"/>
              <a:t> count at UNIX). </a:t>
            </a:r>
          </a:p>
          <a:p>
            <a:pPr>
              <a:buFont typeface="Wingdings" charset="2"/>
              <a:buChar char="Ø"/>
            </a:pPr>
            <a:r>
              <a:rPr lang="en-US" dirty="0"/>
              <a:t>For older existing UNIX infrastructures on campus, such as that in the SOE, NIS is used.</a:t>
            </a:r>
          </a:p>
          <a:p>
            <a:endParaRPr lang="en-US" dirty="0"/>
          </a:p>
        </p:txBody>
      </p:sp>
    </p:spTree>
    <p:extLst>
      <p:ext uri="{BB962C8B-B14F-4D97-AF65-F5344CB8AC3E}">
        <p14:creationId xmlns:p14="http://schemas.microsoft.com/office/powerpoint/2010/main" val="20042444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4125"/>
            <a:ext cx="6591399" cy="1366931"/>
          </a:xfrm>
        </p:spPr>
        <p:txBody>
          <a:bodyPr>
            <a:normAutofit fontScale="90000"/>
          </a:bodyPr>
          <a:lstStyle/>
          <a:p>
            <a:r>
              <a:rPr lang="en-US" sz="4000" b="1" dirty="0"/>
              <a:t>What does that matter?  </a:t>
            </a:r>
            <a:br>
              <a:rPr lang="en-US" b="1" dirty="0"/>
            </a:br>
            <a:r>
              <a:rPr lang="en-US" sz="2400" b="1" dirty="0"/>
              <a:t>Let Windows users use AD and </a:t>
            </a:r>
            <a:br>
              <a:rPr lang="en-US" sz="2400" b="1" dirty="0"/>
            </a:br>
            <a:r>
              <a:rPr lang="en-US" sz="2400" b="1" dirty="0"/>
              <a:t>Unix users use LDAP?</a:t>
            </a:r>
            <a:endParaRPr lang="en-US" sz="2400" dirty="0"/>
          </a:p>
        </p:txBody>
      </p:sp>
      <p:sp>
        <p:nvSpPr>
          <p:cNvPr id="3" name="Content Placeholder 2"/>
          <p:cNvSpPr>
            <a:spLocks noGrp="1"/>
          </p:cNvSpPr>
          <p:nvPr>
            <p:ph idx="1"/>
          </p:nvPr>
        </p:nvSpPr>
        <p:spPr>
          <a:xfrm>
            <a:off x="872067" y="2549424"/>
            <a:ext cx="7408333" cy="4034256"/>
          </a:xfrm>
        </p:spPr>
        <p:txBody>
          <a:bodyPr>
            <a:normAutofit fontScale="85000" lnSpcReduction="10000"/>
          </a:bodyPr>
          <a:lstStyle/>
          <a:p>
            <a:pPr marL="0" indent="0">
              <a:buNone/>
            </a:pPr>
            <a:r>
              <a:rPr lang="en-US" dirty="0"/>
              <a:t>The key issue is that when making an inquiry to a directory service, you should get the same answer no matter which directory service the request is sent to.</a:t>
            </a:r>
          </a:p>
          <a:p>
            <a:pPr marL="0" indent="0">
              <a:buNone/>
            </a:pPr>
            <a:endParaRPr lang="en-US" dirty="0"/>
          </a:p>
          <a:p>
            <a:pPr>
              <a:buFont typeface="Wingdings" charset="2"/>
              <a:buChar char="Ø"/>
            </a:pPr>
            <a:r>
              <a:rPr lang="en-US" dirty="0"/>
              <a:t>UITS has focused on  UITS Active Directory has complete support to authentication and authorization request sin MS Windows.</a:t>
            </a:r>
          </a:p>
          <a:p>
            <a:pPr>
              <a:buFont typeface="Wingdings" charset="2"/>
              <a:buChar char="Ø"/>
            </a:pPr>
            <a:r>
              <a:rPr lang="en-US" dirty="0"/>
              <a:t>The UITS LDAP has not supported authentication and authorization capabilities. </a:t>
            </a:r>
          </a:p>
          <a:p>
            <a:pPr marL="457200">
              <a:buFont typeface="Wingdings" charset="2"/>
              <a:buChar char="Ø"/>
            </a:pPr>
            <a:r>
              <a:rPr lang="en-US" dirty="0"/>
              <a:t>The LDAP has been missing key service support components.</a:t>
            </a:r>
          </a:p>
          <a:p>
            <a:pPr marL="457200">
              <a:spcBef>
                <a:spcPts val="0"/>
              </a:spcBef>
              <a:buFont typeface="Wingdings" charset="2"/>
              <a:buChar char="Ø"/>
            </a:pPr>
            <a:r>
              <a:rPr lang="en-US" dirty="0"/>
              <a:t>The UITS RNAS needs to have cross-platform support; therefore, it has become important that the LDAP be reconfigured to have appropriate services.</a:t>
            </a:r>
          </a:p>
          <a:p>
            <a:endParaRPr lang="en-US" dirty="0"/>
          </a:p>
        </p:txBody>
      </p:sp>
      <p:pic>
        <p:nvPicPr>
          <p:cNvPr id="9" name="Picture 8">
            <a:extLst>
              <a:ext uri="{C183D7F6-B498-43B3-948B-1728B52AA6E4}">
                <adec:decorative xmlns:adec="http://schemas.microsoft.com/office/drawing/2017/decorative" val="1"/>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093210" y="452481"/>
            <a:ext cx="1329522" cy="1417418"/>
          </a:xfrm>
          <a:prstGeom prst="rect">
            <a:avLst/>
          </a:prstGeom>
        </p:spPr>
      </p:pic>
    </p:spTree>
    <p:extLst>
      <p:ext uri="{BB962C8B-B14F-4D97-AF65-F5344CB8AC3E}">
        <p14:creationId xmlns:p14="http://schemas.microsoft.com/office/powerpoint/2010/main" val="23303989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5925" y="233464"/>
            <a:ext cx="7280275" cy="1793003"/>
          </a:xfrm>
        </p:spPr>
        <p:txBody>
          <a:bodyPr>
            <a:normAutofit/>
          </a:bodyPr>
          <a:lstStyle/>
          <a:p>
            <a:r>
              <a:rPr lang="en-US" sz="3600" b="1" dirty="0"/>
              <a:t>Recent UITS LDAP changes:</a:t>
            </a:r>
            <a:br>
              <a:rPr lang="en-US" sz="3600" dirty="0"/>
            </a:br>
            <a:br>
              <a:rPr lang="en-US" sz="3600" dirty="0"/>
            </a:br>
            <a:endParaRPr lang="en-US" sz="3600" dirty="0"/>
          </a:p>
        </p:txBody>
      </p:sp>
      <p:sp>
        <p:nvSpPr>
          <p:cNvPr id="3" name="Content Placeholder 2"/>
          <p:cNvSpPr>
            <a:spLocks noGrp="1"/>
          </p:cNvSpPr>
          <p:nvPr>
            <p:ph idx="1"/>
          </p:nvPr>
        </p:nvSpPr>
        <p:spPr>
          <a:xfrm>
            <a:off x="872067" y="2530748"/>
            <a:ext cx="7408333" cy="3595415"/>
          </a:xfrm>
        </p:spPr>
        <p:txBody>
          <a:bodyPr>
            <a:normAutofit fontScale="70000" lnSpcReduction="20000"/>
          </a:bodyPr>
          <a:lstStyle/>
          <a:p>
            <a:pPr marL="0" indent="0">
              <a:buNone/>
            </a:pPr>
            <a:r>
              <a:rPr lang="en-US" dirty="0"/>
              <a:t>Russell </a:t>
            </a:r>
            <a:r>
              <a:rPr lang="en-US" dirty="0" err="1"/>
              <a:t>Jancewicz</a:t>
            </a:r>
            <a:r>
              <a:rPr lang="en-US" dirty="0"/>
              <a:t>, in the UITS Identity Management group has worked diligently for the past several months to design </a:t>
            </a:r>
            <a:r>
              <a:rPr lang="en-US"/>
              <a:t>changes to augment </a:t>
            </a:r>
            <a:r>
              <a:rPr lang="en-US" dirty="0"/>
              <a:t>the LDAP. There have been a number of technical and political issues for him to overcome.</a:t>
            </a:r>
          </a:p>
          <a:p>
            <a:pPr marL="0" indent="0">
              <a:buNone/>
            </a:pPr>
            <a:endParaRPr lang="en-US" dirty="0"/>
          </a:p>
          <a:p>
            <a:pPr marL="0" indent="0">
              <a:buNone/>
            </a:pPr>
            <a:r>
              <a:rPr lang="en-US" dirty="0"/>
              <a:t>The UITS LDAP now has the capability to provide the necessary information for authentication and authorization services:</a:t>
            </a:r>
          </a:p>
          <a:p>
            <a:pPr>
              <a:buFont typeface="Wingdings" charset="2"/>
              <a:buChar char="Ø"/>
            </a:pPr>
            <a:r>
              <a:rPr lang="en-US" dirty="0"/>
              <a:t>POSIX account information</a:t>
            </a:r>
          </a:p>
          <a:p>
            <a:pPr marL="457200" indent="0">
              <a:buNone/>
            </a:pPr>
            <a:r>
              <a:rPr lang="en-US" dirty="0"/>
              <a:t>Allows Linux/</a:t>
            </a:r>
            <a:r>
              <a:rPr lang="en-US" dirty="0" err="1"/>
              <a:t>UNIX.Mac</a:t>
            </a:r>
            <a:r>
              <a:rPr lang="en-US" dirty="0"/>
              <a:t> to access authentication information.</a:t>
            </a:r>
          </a:p>
          <a:p>
            <a:pPr>
              <a:spcBef>
                <a:spcPts val="500"/>
              </a:spcBef>
              <a:buFont typeface="Wingdings" charset="2"/>
              <a:buChar char="Ø"/>
            </a:pPr>
            <a:r>
              <a:rPr lang="en-US" dirty="0"/>
              <a:t>GROUPS</a:t>
            </a:r>
          </a:p>
          <a:p>
            <a:pPr marL="457200" indent="0">
              <a:spcBef>
                <a:spcPts val="0"/>
              </a:spcBef>
              <a:buNone/>
            </a:pPr>
            <a:r>
              <a:rPr lang="en-US" dirty="0"/>
              <a:t>Provides UNIX group information for authorization.</a:t>
            </a:r>
          </a:p>
          <a:p>
            <a:pPr marL="0" indent="0">
              <a:buNone/>
            </a:pPr>
            <a:endParaRPr lang="en-US" dirty="0"/>
          </a:p>
          <a:p>
            <a:pPr marL="0" indent="0">
              <a:buNone/>
            </a:pPr>
            <a:r>
              <a:rPr lang="en-US" dirty="0"/>
              <a:t>Groups are populated every 24h from groups in UITS Active Directory. </a:t>
            </a:r>
          </a:p>
          <a:p>
            <a:pPr marL="0" indent="0">
              <a:spcBef>
                <a:spcPts val="0"/>
              </a:spcBef>
              <a:buNone/>
            </a:pPr>
            <a:r>
              <a:rPr lang="en-US" dirty="0"/>
              <a:t>Allows IT managers to use the Microsoft “Active Directory Users and Computers” tool to manage groups.</a:t>
            </a:r>
          </a:p>
        </p:txBody>
      </p:sp>
      <p:pic>
        <p:nvPicPr>
          <p:cNvPr id="9" name="Picture 8">
            <a:extLst>
              <a:ext uri="{C183D7F6-B498-43B3-948B-1728B52AA6E4}">
                <adec:decorative xmlns:adec="http://schemas.microsoft.com/office/drawing/2017/decorative" val="1"/>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099906" y="459619"/>
            <a:ext cx="1322826" cy="1410280"/>
          </a:xfrm>
          <a:prstGeom prst="rect">
            <a:avLst/>
          </a:prstGeom>
        </p:spPr>
      </p:pic>
    </p:spTree>
    <p:extLst>
      <p:ext uri="{BB962C8B-B14F-4D97-AF65-F5344CB8AC3E}">
        <p14:creationId xmlns:p14="http://schemas.microsoft.com/office/powerpoint/2010/main" val="18034757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3464"/>
            <a:ext cx="6190497" cy="1357592"/>
          </a:xfrm>
        </p:spPr>
        <p:txBody>
          <a:bodyPr>
            <a:normAutofit fontScale="90000"/>
          </a:bodyPr>
          <a:lstStyle/>
          <a:p>
            <a:r>
              <a:rPr lang="en-US" sz="4000" b="1" dirty="0"/>
              <a:t>What does the future hold?</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pPr>
              <a:buFont typeface="Wingdings" charset="2"/>
              <a:buChar char="Ø"/>
            </a:pPr>
            <a:r>
              <a:rPr lang="en-US" dirty="0"/>
              <a:t>Grouper, would allow distributed management of groups that are automatically synchronized with LDAP, Active Directory, Shibboleth, and other directory services. Unfortunately this is not a trivial undertaking, so we may be waiting a while for this to be done.</a:t>
            </a:r>
          </a:p>
          <a:p>
            <a:pPr>
              <a:buFont typeface="Wingdings" charset="2"/>
              <a:buChar char="Ø"/>
            </a:pPr>
            <a:r>
              <a:rPr lang="en-US" dirty="0"/>
              <a:t>The ability to generate a service principal for a computer against the UITS Kerberos. This would allow servers to provide secure, encrypted services to client computers. This currently affects the secure operation of the RNAS, and other distributed UNIX services across campus.</a:t>
            </a:r>
          </a:p>
          <a:p>
            <a:endParaRPr lang="en-US" dirty="0"/>
          </a:p>
        </p:txBody>
      </p:sp>
      <p:pic>
        <p:nvPicPr>
          <p:cNvPr id="5" name="Picture 4">
            <a:extLst>
              <a:ext uri="{C183D7F6-B498-43B3-948B-1728B52AA6E4}">
                <adec:decorative xmlns:adec="http://schemas.microsoft.com/office/drawing/2017/decorative" val="1"/>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598448" y="233464"/>
            <a:ext cx="1129916" cy="1701213"/>
          </a:xfrm>
          <a:prstGeom prst="rect">
            <a:avLst/>
          </a:prstGeom>
        </p:spPr>
      </p:pic>
    </p:spTree>
    <p:extLst>
      <p:ext uri="{BB962C8B-B14F-4D97-AF65-F5344CB8AC3E}">
        <p14:creationId xmlns:p14="http://schemas.microsoft.com/office/powerpoint/2010/main" val="7799841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36428604F8E664388193096EA1232A0" ma:contentTypeVersion="11" ma:contentTypeDescription="Create a new document." ma:contentTypeScope="" ma:versionID="6675100bffdc880fa50666c10fae4684">
  <xsd:schema xmlns:xsd="http://www.w3.org/2001/XMLSchema" xmlns:xs="http://www.w3.org/2001/XMLSchema" xmlns:p="http://schemas.microsoft.com/office/2006/metadata/properties" xmlns:ns2="266d7378-0306-4a5c-8704-20bf57ad8ebb" xmlns:ns3="e16f6b68-41ff-40c7-9c8c-25b495cbb78a" targetNamespace="http://schemas.microsoft.com/office/2006/metadata/properties" ma:root="true" ma:fieldsID="1908526212f68361f2375f4185336654" ns2:_="" ns3:_="">
    <xsd:import namespace="266d7378-0306-4a5c-8704-20bf57ad8ebb"/>
    <xsd:import namespace="e16f6b68-41ff-40c7-9c8c-25b495cbb78a"/>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66d7378-0306-4a5c-8704-20bf57ad8eb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lcf76f155ced4ddcb4097134ff3c332f" ma:index="12" nillable="true" ma:taxonomy="true" ma:internalName="lcf76f155ced4ddcb4097134ff3c332f" ma:taxonomyFieldName="MediaServiceImageTags" ma:displayName="Image Tags" ma:readOnly="false" ma:fieldId="{5cf76f15-5ced-4ddc-b409-7134ff3c332f}" ma:taxonomyMulti="true" ma:sspId="0e6962ab-0744-46a3-9e0f-3fe952fbdfd0" ma:termSetId="09814cd3-568e-fe90-9814-8d621ff8fb84" ma:anchorId="fba54fb3-c3e1-fe81-a776-ca4b69148c4d" ma:open="true" ma:isKeyword="false">
      <xsd:complexType>
        <xsd:sequence>
          <xsd:element ref="pc:Terms" minOccurs="0" maxOccurs="1"/>
        </xsd:sequence>
      </xsd:complex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16f6b68-41ff-40c7-9c8c-25b495cbb78a"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bb5e6ac8-0fc1-4703-9739-312a9c8d8fc8}" ma:internalName="TaxCatchAll" ma:showField="CatchAllData" ma:web="e16f6b68-41ff-40c7-9c8c-25b495cbb78a">
      <xsd:complexType>
        <xsd:complexContent>
          <xsd:extension base="dms:MultiChoiceLookup">
            <xsd:sequence>
              <xsd:element name="Value" type="dms:Lookup" maxOccurs="unbounded" minOccurs="0" nillable="true"/>
            </xsd:sequence>
          </xsd:extension>
        </xsd:complexContent>
      </xsd:complexType>
    </xsd:element>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e16f6b68-41ff-40c7-9c8c-25b495cbb78a" xsi:nil="true"/>
    <lcf76f155ced4ddcb4097134ff3c332f xmlns="266d7378-0306-4a5c-8704-20bf57ad8ebb">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5DAEE021-2D66-402E-AE0B-93DCB3E025A1}"/>
</file>

<file path=customXml/itemProps2.xml><?xml version="1.0" encoding="utf-8"?>
<ds:datastoreItem xmlns:ds="http://schemas.openxmlformats.org/officeDocument/2006/customXml" ds:itemID="{951FC12D-F373-4C6A-BD70-559E9835D7F7}"/>
</file>

<file path=customXml/itemProps3.xml><?xml version="1.0" encoding="utf-8"?>
<ds:datastoreItem xmlns:ds="http://schemas.openxmlformats.org/officeDocument/2006/customXml" ds:itemID="{C745DDA6-E1F7-4D41-809B-9CE1B4E42DAA}"/>
</file>

<file path=docProps/app.xml><?xml version="1.0" encoding="utf-8"?>
<Properties xmlns="http://schemas.openxmlformats.org/officeDocument/2006/extended-properties" xmlns:vt="http://schemas.openxmlformats.org/officeDocument/2006/docPropsVTypes">
  <Template>Waveform.thmx</Template>
  <TotalTime>282</TotalTime>
  <Words>1228</Words>
  <Application>Microsoft Office PowerPoint</Application>
  <PresentationFormat>On-screen Show (4:3)</PresentationFormat>
  <Paragraphs>74</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Cambria</vt:lpstr>
      <vt:lpstr>Candara</vt:lpstr>
      <vt:lpstr>Symbol</vt:lpstr>
      <vt:lpstr>Wingdings</vt:lpstr>
      <vt:lpstr>Waveform</vt:lpstr>
      <vt:lpstr>Leveraging the power of the  UITS LDAP and Kerberos </vt:lpstr>
      <vt:lpstr>Leveraging the power of the   UITS LDAP and Kerberos </vt:lpstr>
      <vt:lpstr>Okay, big deal, so what are  LDAP and Kerberos?</vt:lpstr>
      <vt:lpstr>What is a Directory service? </vt:lpstr>
      <vt:lpstr>Why is LDAP called a Directory  service and what does it do?</vt:lpstr>
      <vt:lpstr>We already have Active Directory,  why do we need LDAP?</vt:lpstr>
      <vt:lpstr>What does that matter?   Let Windows users use AD and  Unix users use LDAP?</vt:lpstr>
      <vt:lpstr>Recent UITS LDAP changes:  </vt:lpstr>
      <vt:lpstr>What does the future hold? </vt:lpstr>
      <vt:lpstr>Useful Applications of LDAP: </vt:lpstr>
      <vt:lpstr>Conclusion: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Leveraging the power of the  UITS LDAP and Kerberos </dc:title>
  <dc:creator>Kevin Marinelli</dc:creator>
  <cp:lastModifiedBy>Desai, Stuti (Document Accessibility Specialist)</cp:lastModifiedBy>
  <cp:revision>21</cp:revision>
  <dcterms:created xsi:type="dcterms:W3CDTF">2014-03-06T20:11:14Z</dcterms:created>
  <dcterms:modified xsi:type="dcterms:W3CDTF">2023-05-15T16:24:53Z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0x010100636428604F8E664388193096EA1232A0</vt:lpwstr>
  </property>
</Properties>
</file>