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1" r:id="rId4"/>
    <p:sldId id="262" r:id="rId5"/>
    <p:sldId id="263" r:id="rId6"/>
    <p:sldId id="264" r:id="rId7"/>
    <p:sldId id="266" r:id="rId8"/>
    <p:sldId id="271" r:id="rId9"/>
    <p:sldId id="267" r:id="rId10"/>
    <p:sldId id="268" r:id="rId11"/>
    <p:sldId id="270" r:id="rId12"/>
    <p:sldId id="269" r:id="rId13"/>
    <p:sldId id="260" r:id="rId14"/>
    <p:sldId id="26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BFC9DC-98AA-3947-9C0D-E002EF958776}">
          <p14:sldIdLst>
            <p14:sldId id="258"/>
            <p14:sldId id="259"/>
            <p14:sldId id="261"/>
            <p14:sldId id="262"/>
            <p14:sldId id="263"/>
            <p14:sldId id="264"/>
            <p14:sldId id="266"/>
            <p14:sldId id="271"/>
            <p14:sldId id="267"/>
            <p14:sldId id="268"/>
            <p14:sldId id="270"/>
            <p14:sldId id="269"/>
            <p14:sldId id="260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78E"/>
    <a:srgbClr val="000E2F"/>
    <a:srgbClr val="091C5A"/>
    <a:srgbClr val="747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D1E6A-2371-48C8-9A7E-EFA870508287}" v="1" dt="2023-05-17T14:48:40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2" autoAdjust="0"/>
    <p:restoredTop sz="86371" autoAdjust="0"/>
  </p:normalViewPr>
  <p:slideViewPr>
    <p:cSldViewPr snapToGrid="0" snapToObjects="1">
      <p:cViewPr varScale="1">
        <p:scale>
          <a:sx n="88" d="100"/>
          <a:sy n="88" d="100"/>
        </p:scale>
        <p:origin x="72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6A5D1E6A-2371-48C8-9A7E-EFA870508287}"/>
    <pc:docChg chg="modSld">
      <pc:chgData name="Desai, Stuti (Document Accessibility Specialist)" userId="4466d87a-2609-4fc0-b808-d10f4f45e676" providerId="ADAL" clId="{6A5D1E6A-2371-48C8-9A7E-EFA870508287}" dt="2023-05-17T14:47:55.174" v="329" actId="962"/>
      <pc:docMkLst>
        <pc:docMk/>
      </pc:docMkLst>
      <pc:sldChg chg="modSp mod">
        <pc:chgData name="Desai, Stuti (Document Accessibility Specialist)" userId="4466d87a-2609-4fc0-b808-d10f4f45e676" providerId="ADAL" clId="{6A5D1E6A-2371-48C8-9A7E-EFA870508287}" dt="2023-05-17T14:46:25.550" v="311" actId="13244"/>
        <pc:sldMkLst>
          <pc:docMk/>
          <pc:sldMk cId="714300357" sldId="258"/>
        </pc:sldMkLst>
        <pc:spChg chg="ord">
          <ac:chgData name="Desai, Stuti (Document Accessibility Specialist)" userId="4466d87a-2609-4fc0-b808-d10f4f45e676" providerId="ADAL" clId="{6A5D1E6A-2371-48C8-9A7E-EFA870508287}" dt="2023-05-17T14:46:25.550" v="311" actId="13244"/>
          <ac:spMkLst>
            <pc:docMk/>
            <pc:sldMk cId="714300357" sldId="258"/>
            <ac:spMk id="2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6:29.023" v="312" actId="13244"/>
        <pc:sldMkLst>
          <pc:docMk/>
          <pc:sldMk cId="674547522" sldId="259"/>
        </pc:sldMkLst>
        <pc:spChg chg="ord">
          <ac:chgData name="Desai, Stuti (Document Accessibility Specialist)" userId="4466d87a-2609-4fc0-b808-d10f4f45e676" providerId="ADAL" clId="{6A5D1E6A-2371-48C8-9A7E-EFA870508287}" dt="2023-05-17T14:46:29.023" v="312" actId="13244"/>
          <ac:spMkLst>
            <pc:docMk/>
            <pc:sldMk cId="674547522" sldId="259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7:21.356" v="324" actId="13244"/>
        <pc:sldMkLst>
          <pc:docMk/>
          <pc:sldMk cId="4093378139" sldId="260"/>
        </pc:sldMkLst>
        <pc:spChg chg="ord">
          <ac:chgData name="Desai, Stuti (Document Accessibility Specialist)" userId="4466d87a-2609-4fc0-b808-d10f4f45e676" providerId="ADAL" clId="{6A5D1E6A-2371-48C8-9A7E-EFA870508287}" dt="2023-05-17T14:47:21.356" v="324" actId="13244"/>
          <ac:spMkLst>
            <pc:docMk/>
            <pc:sldMk cId="4093378139" sldId="260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6:33.510" v="313" actId="13244"/>
        <pc:sldMkLst>
          <pc:docMk/>
          <pc:sldMk cId="1508874954" sldId="261"/>
        </pc:sldMkLst>
        <pc:spChg chg="ord">
          <ac:chgData name="Desai, Stuti (Document Accessibility Specialist)" userId="4466d87a-2609-4fc0-b808-d10f4f45e676" providerId="ADAL" clId="{6A5D1E6A-2371-48C8-9A7E-EFA870508287}" dt="2023-05-17T14:46:33.510" v="313" actId="13244"/>
          <ac:spMkLst>
            <pc:docMk/>
            <pc:sldMk cId="1508874954" sldId="261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6:37.146" v="314" actId="13244"/>
        <pc:sldMkLst>
          <pc:docMk/>
          <pc:sldMk cId="1017385347" sldId="262"/>
        </pc:sldMkLst>
        <pc:spChg chg="ord">
          <ac:chgData name="Desai, Stuti (Document Accessibility Specialist)" userId="4466d87a-2609-4fc0-b808-d10f4f45e676" providerId="ADAL" clId="{6A5D1E6A-2371-48C8-9A7E-EFA870508287}" dt="2023-05-17T14:46:37.146" v="314" actId="13244"/>
          <ac:spMkLst>
            <pc:docMk/>
            <pc:sldMk cId="1017385347" sldId="262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6:40.784" v="315" actId="13244"/>
        <pc:sldMkLst>
          <pc:docMk/>
          <pc:sldMk cId="2426079027" sldId="263"/>
        </pc:sldMkLst>
        <pc:spChg chg="ord">
          <ac:chgData name="Desai, Stuti (Document Accessibility Specialist)" userId="4466d87a-2609-4fc0-b808-d10f4f45e676" providerId="ADAL" clId="{6A5D1E6A-2371-48C8-9A7E-EFA870508287}" dt="2023-05-17T14:46:40.784" v="315" actId="13244"/>
          <ac:spMkLst>
            <pc:docMk/>
            <pc:sldMk cId="2426079027" sldId="263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6:44.888" v="316" actId="13244"/>
        <pc:sldMkLst>
          <pc:docMk/>
          <pc:sldMk cId="3912137229" sldId="264"/>
        </pc:sldMkLst>
        <pc:spChg chg="ord">
          <ac:chgData name="Desai, Stuti (Document Accessibility Specialist)" userId="4466d87a-2609-4fc0-b808-d10f4f45e676" providerId="ADAL" clId="{6A5D1E6A-2371-48C8-9A7E-EFA870508287}" dt="2023-05-17T14:46:44.888" v="316" actId="13244"/>
          <ac:spMkLst>
            <pc:docMk/>
            <pc:sldMk cId="3912137229" sldId="264"/>
            <ac:spMk id="3" creationId="{00000000-0000-0000-0000-000000000000}"/>
          </ac:spMkLst>
        </pc:spChg>
        <pc:grpChg chg="mod">
          <ac:chgData name="Desai, Stuti (Document Accessibility Specialist)" userId="4466d87a-2609-4fc0-b808-d10f4f45e676" providerId="ADAL" clId="{6A5D1E6A-2371-48C8-9A7E-EFA870508287}" dt="2023-05-17T14:30:02.855" v="110" actId="962"/>
          <ac:grpSpMkLst>
            <pc:docMk/>
            <pc:sldMk cId="3912137229" sldId="264"/>
            <ac:grpSpMk id="43" creationId="{00000000-0000-0000-0000-000000000000}"/>
          </ac:grpSpMkLst>
        </pc:grpChg>
      </pc:sldChg>
      <pc:sldChg chg="modSp mod">
        <pc:chgData name="Desai, Stuti (Document Accessibility Specialist)" userId="4466d87a-2609-4fc0-b808-d10f4f45e676" providerId="ADAL" clId="{6A5D1E6A-2371-48C8-9A7E-EFA870508287}" dt="2023-05-17T14:47:55.174" v="329" actId="962"/>
        <pc:sldMkLst>
          <pc:docMk/>
          <pc:sldMk cId="1891563182" sldId="265"/>
        </pc:sldMkLst>
        <pc:spChg chg="mod">
          <ac:chgData name="Desai, Stuti (Document Accessibility Specialist)" userId="4466d87a-2609-4fc0-b808-d10f4f45e676" providerId="ADAL" clId="{6A5D1E6A-2371-48C8-9A7E-EFA870508287}" dt="2023-05-17T14:47:55.174" v="329" actId="962"/>
          <ac:spMkLst>
            <pc:docMk/>
            <pc:sldMk cId="1891563182" sldId="265"/>
            <ac:spMk id="3" creationId="{00000000-0000-0000-0000-000000000000}"/>
          </ac:spMkLst>
        </pc:spChg>
        <pc:grpChg chg="mod">
          <ac:chgData name="Desai, Stuti (Document Accessibility Specialist)" userId="4466d87a-2609-4fc0-b808-d10f4f45e676" providerId="ADAL" clId="{6A5D1E6A-2371-48C8-9A7E-EFA870508287}" dt="2023-05-17T14:47:41.971" v="326" actId="962"/>
          <ac:grpSpMkLst>
            <pc:docMk/>
            <pc:sldMk cId="1891563182" sldId="265"/>
            <ac:grpSpMk id="46" creationId="{00000000-0000-0000-0000-000000000000}"/>
          </ac:grpSpMkLst>
        </pc:grpChg>
        <pc:grpChg chg="mod">
          <ac:chgData name="Desai, Stuti (Document Accessibility Specialist)" userId="4466d87a-2609-4fc0-b808-d10f4f45e676" providerId="ADAL" clId="{6A5D1E6A-2371-48C8-9A7E-EFA870508287}" dt="2023-05-17T14:47:42.589" v="327" actId="962"/>
          <ac:grpSpMkLst>
            <pc:docMk/>
            <pc:sldMk cId="1891563182" sldId="265"/>
            <ac:grpSpMk id="49" creationId="{00000000-0000-0000-0000-000000000000}"/>
          </ac:grpSpMkLst>
        </pc:grpChg>
        <pc:picChg chg="mod">
          <ac:chgData name="Desai, Stuti (Document Accessibility Specialist)" userId="4466d87a-2609-4fc0-b808-d10f4f45e676" providerId="ADAL" clId="{6A5D1E6A-2371-48C8-9A7E-EFA870508287}" dt="2023-05-17T14:47:43.363" v="328" actId="962"/>
          <ac:picMkLst>
            <pc:docMk/>
            <pc:sldMk cId="1891563182" sldId="265"/>
            <ac:picMk id="32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6A5D1E6A-2371-48C8-9A7E-EFA870508287}" dt="2023-05-17T14:46:51.695" v="317" actId="13244"/>
        <pc:sldMkLst>
          <pc:docMk/>
          <pc:sldMk cId="1558103620" sldId="266"/>
        </pc:sldMkLst>
        <pc:spChg chg="ord">
          <ac:chgData name="Desai, Stuti (Document Accessibility Specialist)" userId="4466d87a-2609-4fc0-b808-d10f4f45e676" providerId="ADAL" clId="{6A5D1E6A-2371-48C8-9A7E-EFA870508287}" dt="2023-05-17T14:46:51.695" v="317" actId="13244"/>
          <ac:spMkLst>
            <pc:docMk/>
            <pc:sldMk cId="1558103620" sldId="266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7:03.020" v="320" actId="13244"/>
        <pc:sldMkLst>
          <pc:docMk/>
          <pc:sldMk cId="3140143674" sldId="267"/>
        </pc:sldMkLst>
        <pc:spChg chg="ord">
          <ac:chgData name="Desai, Stuti (Document Accessibility Specialist)" userId="4466d87a-2609-4fc0-b808-d10f4f45e676" providerId="ADAL" clId="{6A5D1E6A-2371-48C8-9A7E-EFA870508287}" dt="2023-05-17T14:47:03.020" v="320" actId="13244"/>
          <ac:spMkLst>
            <pc:docMk/>
            <pc:sldMk cId="3140143674" sldId="267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7:06.355" v="321" actId="13244"/>
        <pc:sldMkLst>
          <pc:docMk/>
          <pc:sldMk cId="3058118867" sldId="268"/>
        </pc:sldMkLst>
        <pc:spChg chg="ord">
          <ac:chgData name="Desai, Stuti (Document Accessibility Specialist)" userId="4466d87a-2609-4fc0-b808-d10f4f45e676" providerId="ADAL" clId="{6A5D1E6A-2371-48C8-9A7E-EFA870508287}" dt="2023-05-17T14:47:06.355" v="321" actId="13244"/>
          <ac:spMkLst>
            <pc:docMk/>
            <pc:sldMk cId="3058118867" sldId="268"/>
            <ac:spMk id="3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6A5D1E6A-2371-48C8-9A7E-EFA870508287}" dt="2023-05-17T14:47:17.666" v="323" actId="13244"/>
        <pc:sldMkLst>
          <pc:docMk/>
          <pc:sldMk cId="2002597569" sldId="269"/>
        </pc:sldMkLst>
        <pc:spChg chg="ord">
          <ac:chgData name="Desai, Stuti (Document Accessibility Specialist)" userId="4466d87a-2609-4fc0-b808-d10f4f45e676" providerId="ADAL" clId="{6A5D1E6A-2371-48C8-9A7E-EFA870508287}" dt="2023-05-17T14:47:17.666" v="323" actId="13244"/>
          <ac:spMkLst>
            <pc:docMk/>
            <pc:sldMk cId="2002597569" sldId="269"/>
            <ac:spMk id="3" creationId="{00000000-0000-0000-0000-000000000000}"/>
          </ac:spMkLst>
        </pc:spChg>
        <pc:grpChg chg="mod">
          <ac:chgData name="Desai, Stuti (Document Accessibility Specialist)" userId="4466d87a-2609-4fc0-b808-d10f4f45e676" providerId="ADAL" clId="{6A5D1E6A-2371-48C8-9A7E-EFA870508287}" dt="2023-05-17T14:36:44.323" v="308" actId="962"/>
          <ac:grpSpMkLst>
            <pc:docMk/>
            <pc:sldMk cId="2002597569" sldId="269"/>
            <ac:grpSpMk id="4" creationId="{00000000-0000-0000-0000-000000000000}"/>
          </ac:grpSpMkLst>
        </pc:grpChg>
      </pc:sldChg>
      <pc:sldChg chg="modSp mod">
        <pc:chgData name="Desai, Stuti (Document Accessibility Specialist)" userId="4466d87a-2609-4fc0-b808-d10f4f45e676" providerId="ADAL" clId="{6A5D1E6A-2371-48C8-9A7E-EFA870508287}" dt="2023-05-17T14:47:12.594" v="322" actId="13244"/>
        <pc:sldMkLst>
          <pc:docMk/>
          <pc:sldMk cId="1736005740" sldId="270"/>
        </pc:sldMkLst>
        <pc:spChg chg="ord">
          <ac:chgData name="Desai, Stuti (Document Accessibility Specialist)" userId="4466d87a-2609-4fc0-b808-d10f4f45e676" providerId="ADAL" clId="{6A5D1E6A-2371-48C8-9A7E-EFA870508287}" dt="2023-05-17T14:47:12.594" v="322" actId="13244"/>
          <ac:spMkLst>
            <pc:docMk/>
            <pc:sldMk cId="1736005740" sldId="270"/>
            <ac:spMk id="3" creationId="{00000000-0000-0000-0000-000000000000}"/>
          </ac:spMkLst>
        </pc:spChg>
        <pc:grpChg chg="mod">
          <ac:chgData name="Desai, Stuti (Document Accessibility Specialist)" userId="4466d87a-2609-4fc0-b808-d10f4f45e676" providerId="ADAL" clId="{6A5D1E6A-2371-48C8-9A7E-EFA870508287}" dt="2023-05-17T14:36:29.434" v="306" actId="962"/>
          <ac:grpSpMkLst>
            <pc:docMk/>
            <pc:sldMk cId="1736005740" sldId="270"/>
            <ac:grpSpMk id="4" creationId="{00000000-0000-0000-0000-000000000000}"/>
          </ac:grpSpMkLst>
        </pc:grpChg>
      </pc:sldChg>
      <pc:sldChg chg="modSp mod">
        <pc:chgData name="Desai, Stuti (Document Accessibility Specialist)" userId="4466d87a-2609-4fc0-b808-d10f4f45e676" providerId="ADAL" clId="{6A5D1E6A-2371-48C8-9A7E-EFA870508287}" dt="2023-05-17T14:46:58.874" v="319" actId="13244"/>
        <pc:sldMkLst>
          <pc:docMk/>
          <pc:sldMk cId="1782578461" sldId="271"/>
        </pc:sldMkLst>
        <pc:spChg chg="ord">
          <ac:chgData name="Desai, Stuti (Document Accessibility Specialist)" userId="4466d87a-2609-4fc0-b808-d10f4f45e676" providerId="ADAL" clId="{6A5D1E6A-2371-48C8-9A7E-EFA870508287}" dt="2023-05-17T14:46:58.874" v="319" actId="13244"/>
          <ac:spMkLst>
            <pc:docMk/>
            <pc:sldMk cId="1782578461" sldId="271"/>
            <ac:spMk id="3" creationId="{00000000-0000-0000-0000-000000000000}"/>
          </ac:spMkLst>
        </pc:spChg>
        <pc:picChg chg="mod">
          <ac:chgData name="Desai, Stuti (Document Accessibility Specialist)" userId="4466d87a-2609-4fc0-b808-d10f4f45e676" providerId="ADAL" clId="{6A5D1E6A-2371-48C8-9A7E-EFA870508287}" dt="2023-05-17T14:28:25.251" v="0" actId="962"/>
          <ac:picMkLst>
            <pc:docMk/>
            <pc:sldMk cId="1782578461" sldId="271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9214F1-96CE-436B-B6CE-BB70BB22494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B9FE9-1230-48C6-84E8-3B99547DC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7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AFCBA3-BBD2-E746-BC0A-5318CDA6FC7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44277-945F-E145-924A-E11AFC7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32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747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" y="215646"/>
            <a:ext cx="2712720" cy="60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069"/>
            <a:ext cx="8229600" cy="5029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49733" y="6581805"/>
            <a:ext cx="694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CB7339-61E7-964B-BC73-14A8AA0B63CF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0069"/>
            <a:ext cx="4038600" cy="50291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0069"/>
            <a:ext cx="4038600" cy="50291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3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2707"/>
            <a:ext cx="4040188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9907"/>
            <a:ext cx="4040188" cy="4572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82707"/>
            <a:ext cx="4041775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9907"/>
            <a:ext cx="4041775" cy="4572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4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2401"/>
            <a:ext cx="5486400" cy="411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667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7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249"/>
            <a:ext cx="4040188" cy="45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57200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648199" y="1371602"/>
            <a:ext cx="4069821" cy="5029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93138"/>
            <a:ext cx="7315200" cy="73152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7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914400"/>
            <a:ext cx="9144000" cy="22860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" y="196052"/>
            <a:ext cx="577859" cy="60604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13279" y="857646"/>
            <a:ext cx="334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University Information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4761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60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.uconn.edu/itstrategicpla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UITS Strategic Plan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IT All Staff Conference</a:t>
            </a:r>
          </a:p>
          <a:p>
            <a:r>
              <a:rPr lang="en-US" dirty="0"/>
              <a:t>September 29, 2014</a:t>
            </a:r>
          </a:p>
          <a:p>
            <a:endParaRPr lang="en-US" dirty="0"/>
          </a:p>
          <a:p>
            <a:r>
              <a:rPr lang="en-US" dirty="0"/>
              <a:t>M. Mundrane, VPIT and CIO</a:t>
            </a:r>
          </a:p>
        </p:txBody>
      </p:sp>
    </p:spTree>
    <p:extLst>
      <p:ext uri="{BB962C8B-B14F-4D97-AF65-F5344CB8AC3E}">
        <p14:creationId xmlns:p14="http://schemas.microsoft.com/office/powerpoint/2010/main" val="71430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</a:t>
            </a:r>
          </a:p>
          <a:p>
            <a:r>
              <a:rPr lang="en-US" dirty="0"/>
              <a:t>Academic</a:t>
            </a:r>
          </a:p>
          <a:p>
            <a:r>
              <a:rPr lang="en-US" dirty="0"/>
              <a:t>Functional</a:t>
            </a:r>
          </a:p>
          <a:p>
            <a:r>
              <a:rPr lang="en-US" dirty="0"/>
              <a:t>Technical</a:t>
            </a:r>
          </a:p>
          <a:p>
            <a:r>
              <a:rPr lang="en-US" dirty="0"/>
              <a:t>Operational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Sure … but what does this actually mean.</a:t>
            </a:r>
          </a:p>
        </p:txBody>
      </p:sp>
    </p:spTree>
    <p:extLst>
      <p:ext uri="{BB962C8B-B14F-4D97-AF65-F5344CB8AC3E}">
        <p14:creationId xmlns:p14="http://schemas.microsoft.com/office/powerpoint/2010/main" val="305811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365 Implementation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0069"/>
            <a:ext cx="4099859" cy="5029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</a:t>
            </a:r>
          </a:p>
          <a:p>
            <a:r>
              <a:rPr lang="en-US" dirty="0"/>
              <a:t>Individual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Strategy</a:t>
            </a:r>
          </a:p>
          <a:p>
            <a:r>
              <a:rPr lang="en-US" dirty="0"/>
              <a:t>Cloud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Project</a:t>
            </a:r>
          </a:p>
          <a:p>
            <a:r>
              <a:rPr lang="en-US" dirty="0"/>
              <a:t>Deploy service</a:t>
            </a:r>
          </a:p>
        </p:txBody>
      </p:sp>
      <p:grpSp>
        <p:nvGrpSpPr>
          <p:cNvPr id="4" name="Group 3" descr="Follow the steps: Concept, Research, Design, Planning, Staging, Execution, Review."/>
          <p:cNvGrpSpPr/>
          <p:nvPr/>
        </p:nvGrpSpPr>
        <p:grpSpPr>
          <a:xfrm>
            <a:off x="5617872" y="2002116"/>
            <a:ext cx="2599765" cy="3539430"/>
            <a:chOff x="4855881" y="1897529"/>
            <a:chExt cx="2599765" cy="3539430"/>
          </a:xfrm>
        </p:grpSpPr>
        <p:sp>
          <p:nvSpPr>
            <p:cNvPr id="5" name="TextBox 4"/>
            <p:cNvSpPr txBox="1"/>
            <p:nvPr/>
          </p:nvSpPr>
          <p:spPr>
            <a:xfrm>
              <a:off x="4855881" y="1897529"/>
              <a:ext cx="2599765" cy="35394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Concept</a:t>
              </a:r>
            </a:p>
            <a:p>
              <a:r>
                <a:rPr lang="en-US" sz="3200" dirty="0"/>
                <a:t>Research</a:t>
              </a:r>
            </a:p>
            <a:p>
              <a:r>
                <a:rPr lang="en-US" sz="3200" dirty="0"/>
                <a:t>Design</a:t>
              </a:r>
            </a:p>
            <a:p>
              <a:r>
                <a:rPr lang="en-US" sz="3200" dirty="0"/>
                <a:t>Planning</a:t>
              </a:r>
            </a:p>
            <a:p>
              <a:r>
                <a:rPr lang="en-US" sz="3200" dirty="0"/>
                <a:t>Staging</a:t>
              </a:r>
            </a:p>
            <a:p>
              <a:r>
                <a:rPr lang="en-US" sz="3200" dirty="0"/>
                <a:t>Execution</a:t>
              </a:r>
            </a:p>
            <a:p>
              <a:r>
                <a:rPr lang="en-US" sz="3200" dirty="0"/>
                <a:t>Review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952141" y="1957296"/>
              <a:ext cx="433295" cy="3434840"/>
            </a:xfrm>
            <a:prstGeom prst="rect">
              <a:avLst/>
            </a:prstGeom>
            <a:gradFill>
              <a:gsLst>
                <a:gs pos="0">
                  <a:srgbClr val="800000"/>
                </a:gs>
                <a:gs pos="52000">
                  <a:schemeClr val="accent3">
                    <a:lumMod val="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600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HPC Deployment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0069"/>
            <a:ext cx="4099859" cy="5029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</a:t>
            </a:r>
          </a:p>
          <a:p>
            <a:r>
              <a:rPr lang="en-US" dirty="0"/>
              <a:t>Academic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Strategy</a:t>
            </a:r>
          </a:p>
          <a:p>
            <a:r>
              <a:rPr lang="en-US" dirty="0"/>
              <a:t>HPC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Project</a:t>
            </a:r>
          </a:p>
          <a:p>
            <a:r>
              <a:rPr lang="en-US" dirty="0"/>
              <a:t>Deploy nodes</a:t>
            </a:r>
          </a:p>
        </p:txBody>
      </p:sp>
      <p:grpSp>
        <p:nvGrpSpPr>
          <p:cNvPr id="4" name="Group 3" descr="Follow the steps: Concept, Research, Design, Planning, Staging, Execution, Review."/>
          <p:cNvGrpSpPr/>
          <p:nvPr/>
        </p:nvGrpSpPr>
        <p:grpSpPr>
          <a:xfrm>
            <a:off x="5617872" y="2002116"/>
            <a:ext cx="2599765" cy="3539430"/>
            <a:chOff x="4855881" y="1897529"/>
            <a:chExt cx="2599765" cy="3539430"/>
          </a:xfrm>
        </p:grpSpPr>
        <p:sp>
          <p:nvSpPr>
            <p:cNvPr id="5" name="TextBox 4"/>
            <p:cNvSpPr txBox="1"/>
            <p:nvPr/>
          </p:nvSpPr>
          <p:spPr>
            <a:xfrm>
              <a:off x="4855881" y="1897529"/>
              <a:ext cx="2599765" cy="35394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Concept</a:t>
              </a:r>
            </a:p>
            <a:p>
              <a:r>
                <a:rPr lang="en-US" sz="3200" dirty="0"/>
                <a:t>Research</a:t>
              </a:r>
            </a:p>
            <a:p>
              <a:r>
                <a:rPr lang="en-US" sz="3200" dirty="0"/>
                <a:t>Design</a:t>
              </a:r>
            </a:p>
            <a:p>
              <a:r>
                <a:rPr lang="en-US" sz="3200" dirty="0"/>
                <a:t>Planning</a:t>
              </a:r>
            </a:p>
            <a:p>
              <a:r>
                <a:rPr lang="en-US" sz="3200" dirty="0"/>
                <a:t>Staging</a:t>
              </a:r>
            </a:p>
            <a:p>
              <a:r>
                <a:rPr lang="en-US" sz="3200" dirty="0"/>
                <a:t>Execution</a:t>
              </a:r>
            </a:p>
            <a:p>
              <a:r>
                <a:rPr lang="en-US" sz="3200" dirty="0"/>
                <a:t>Review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952141" y="1957296"/>
              <a:ext cx="433295" cy="3434840"/>
            </a:xfrm>
            <a:prstGeom prst="rect">
              <a:avLst/>
            </a:prstGeom>
            <a:gradFill>
              <a:gsLst>
                <a:gs pos="0">
                  <a:srgbClr val="800000"/>
                </a:gs>
                <a:gs pos="52000">
                  <a:schemeClr val="accent3">
                    <a:lumMod val="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259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http://s.uconn.edu/itstrategicplan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78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6" name="Group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8039" y="2773244"/>
            <a:ext cx="1861723" cy="1783900"/>
            <a:chOff x="2271922" y="2208199"/>
            <a:chExt cx="1861723" cy="1783900"/>
          </a:xfrm>
        </p:grpSpPr>
        <p:grpSp>
          <p:nvGrpSpPr>
            <p:cNvPr id="27" name="Group 26"/>
            <p:cNvGrpSpPr/>
            <p:nvPr/>
          </p:nvGrpSpPr>
          <p:grpSpPr>
            <a:xfrm>
              <a:off x="2494664" y="2208199"/>
              <a:ext cx="1389530" cy="1783900"/>
              <a:chOff x="2494664" y="2208199"/>
              <a:chExt cx="1389530" cy="17839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494664" y="2208199"/>
                <a:ext cx="1389530" cy="1507579"/>
                <a:chOff x="3633694" y="1913964"/>
                <a:chExt cx="1846730" cy="2003612"/>
              </a:xfrm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3633694" y="1913964"/>
                  <a:ext cx="1846730" cy="983130"/>
                  <a:chOff x="6382870" y="3230281"/>
                  <a:chExt cx="1846730" cy="983130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6382870" y="3299011"/>
                    <a:ext cx="914400" cy="914400"/>
                  </a:xfrm>
                  <a:prstGeom prst="arc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>
                    <a:off x="7315200" y="3230281"/>
                    <a:ext cx="914400" cy="914400"/>
                  </a:xfrm>
                  <a:prstGeom prst="arc">
                    <a:avLst>
                      <a:gd name="adj1" fmla="val 10276101"/>
                      <a:gd name="adj2" fmla="val 16244360"/>
                    </a:avLst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>
                  <a:xfrm>
                    <a:off x="6932705" y="3299011"/>
                    <a:ext cx="364565" cy="914400"/>
                  </a:xfrm>
                  <a:prstGeom prst="arc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4108824" y="2405529"/>
                  <a:ext cx="914400" cy="151204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19"/>
                <p:cNvGrpSpPr/>
                <p:nvPr/>
              </p:nvGrpSpPr>
              <p:grpSpPr>
                <a:xfrm>
                  <a:off x="4340413" y="2647576"/>
                  <a:ext cx="451222" cy="180788"/>
                  <a:chOff x="1912471" y="2906059"/>
                  <a:chExt cx="451222" cy="180788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1912471" y="2906059"/>
                    <a:ext cx="179294" cy="18078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2184399" y="2906059"/>
                    <a:ext cx="179294" cy="18078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6" name="Rectangle 25"/>
              <p:cNvSpPr/>
              <p:nvPr/>
            </p:nvSpPr>
            <p:spPr>
              <a:xfrm>
                <a:off x="2738975" y="3077699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271922" y="2773244"/>
              <a:ext cx="548106" cy="422136"/>
              <a:chOff x="2360269" y="4463628"/>
              <a:chExt cx="1612047" cy="622348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609555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814248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018941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223634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428329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360269" y="4463628"/>
                <a:ext cx="1612047" cy="4079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585539" y="2771350"/>
              <a:ext cx="548106" cy="422136"/>
              <a:chOff x="2360269" y="4463628"/>
              <a:chExt cx="1612047" cy="622348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2609555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814248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18941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23634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428329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60269" y="4463628"/>
                <a:ext cx="1612047" cy="4079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86822" y="1990710"/>
            <a:ext cx="2599765" cy="3539430"/>
            <a:chOff x="4855881" y="1897529"/>
            <a:chExt cx="2599765" cy="3539430"/>
          </a:xfrm>
        </p:grpSpPr>
        <p:sp>
          <p:nvSpPr>
            <p:cNvPr id="47" name="TextBox 46"/>
            <p:cNvSpPr txBox="1"/>
            <p:nvPr/>
          </p:nvSpPr>
          <p:spPr>
            <a:xfrm>
              <a:off x="4855881" y="1897529"/>
              <a:ext cx="2599765" cy="35394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Concept</a:t>
              </a:r>
            </a:p>
            <a:p>
              <a:r>
                <a:rPr lang="en-US" sz="3200" dirty="0"/>
                <a:t>Research</a:t>
              </a:r>
            </a:p>
            <a:p>
              <a:r>
                <a:rPr lang="en-US" sz="3200" dirty="0"/>
                <a:t>Design</a:t>
              </a:r>
            </a:p>
            <a:p>
              <a:r>
                <a:rPr lang="en-US" sz="3200" dirty="0"/>
                <a:t>Planning</a:t>
              </a:r>
            </a:p>
            <a:p>
              <a:r>
                <a:rPr lang="en-US" sz="3200" dirty="0"/>
                <a:t>Staging</a:t>
              </a:r>
            </a:p>
            <a:p>
              <a:r>
                <a:rPr lang="en-US" sz="3200" dirty="0"/>
                <a:t>Execution</a:t>
              </a:r>
            </a:p>
            <a:p>
              <a:r>
                <a:rPr lang="en-US" sz="3200" dirty="0"/>
                <a:t>Review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52141" y="1957296"/>
              <a:ext cx="433295" cy="3434840"/>
            </a:xfrm>
            <a:prstGeom prst="rect">
              <a:avLst/>
            </a:prstGeom>
            <a:gradFill>
              <a:gsLst>
                <a:gs pos="0">
                  <a:srgbClr val="800000"/>
                </a:gs>
                <a:gs pos="52000">
                  <a:schemeClr val="accent3">
                    <a:lumMod val="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2" name="Picture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910" y="1600977"/>
            <a:ext cx="2526409" cy="43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6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Strategic Plan *is not*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Immediate</a:t>
            </a:r>
          </a:p>
          <a:p>
            <a:r>
              <a:rPr lang="en-US" dirty="0"/>
              <a:t>Lower level</a:t>
            </a:r>
          </a:p>
          <a:p>
            <a:r>
              <a:rPr lang="en-US" dirty="0"/>
              <a:t>Narrow</a:t>
            </a:r>
          </a:p>
          <a:p>
            <a:r>
              <a:rPr lang="en-US" dirty="0"/>
              <a:t>Area specific</a:t>
            </a:r>
          </a:p>
          <a:p>
            <a:r>
              <a:rPr lang="en-US" dirty="0"/>
              <a:t>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4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Strategic Plan *is not*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at a low level</a:t>
            </a:r>
          </a:p>
          <a:p>
            <a:r>
              <a:rPr lang="en-US" dirty="0"/>
              <a:t>Execution details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 strategic plan is </a:t>
            </a:r>
            <a:r>
              <a:rPr lang="en-US" b="1" dirty="0">
                <a:solidFill>
                  <a:srgbClr val="091C5A"/>
                </a:solidFill>
              </a:rPr>
              <a:t>not</a:t>
            </a:r>
            <a:r>
              <a:rPr lang="en-US" dirty="0">
                <a:solidFill>
                  <a:srgbClr val="091C5A"/>
                </a:solidFill>
              </a:rPr>
              <a:t> </a:t>
            </a:r>
            <a:r>
              <a:rPr lang="en-US" dirty="0"/>
              <a:t>a tactical plan.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7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Strategic Plan *is*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time horizon</a:t>
            </a:r>
          </a:p>
          <a:p>
            <a:r>
              <a:rPr lang="en-US" dirty="0"/>
              <a:t>Higher level</a:t>
            </a:r>
          </a:p>
          <a:p>
            <a:r>
              <a:rPr lang="en-US" dirty="0"/>
              <a:t>Broad</a:t>
            </a:r>
          </a:p>
          <a:p>
            <a:r>
              <a:rPr lang="en-US" dirty="0"/>
              <a:t>Organizational</a:t>
            </a:r>
          </a:p>
          <a:p>
            <a:r>
              <a:rPr lang="en-US" dirty="0"/>
              <a:t>Priority</a:t>
            </a:r>
          </a:p>
        </p:txBody>
      </p:sp>
    </p:spTree>
    <p:extLst>
      <p:ext uri="{BB962C8B-B14F-4D97-AF65-F5344CB8AC3E}">
        <p14:creationId xmlns:p14="http://schemas.microsoft.com/office/powerpoint/2010/main" val="101738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Strategic Plan *is*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at a high level</a:t>
            </a:r>
          </a:p>
          <a:p>
            <a:r>
              <a:rPr lang="en-US" dirty="0"/>
              <a:t>How and Why!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sz="3200" dirty="0"/>
              <a:t>A strategic plan informs the organization and the community where we are going, how we will get there, and why.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0070"/>
            <a:ext cx="8229600" cy="3326402"/>
          </a:xfrm>
        </p:spPr>
        <p:txBody>
          <a:bodyPr/>
          <a:lstStyle/>
          <a:p>
            <a:r>
              <a:rPr lang="en-US" dirty="0"/>
              <a:t>Informed by existing conditions</a:t>
            </a:r>
          </a:p>
          <a:p>
            <a:r>
              <a:rPr lang="en-US" dirty="0"/>
              <a:t>Informed by institutional needs</a:t>
            </a:r>
          </a:p>
          <a:p>
            <a:r>
              <a:rPr lang="en-US" dirty="0"/>
              <a:t>Informed by resource realities</a:t>
            </a:r>
          </a:p>
          <a:p>
            <a:r>
              <a:rPr lang="en-US" dirty="0"/>
              <a:t>Informed by capacity for change</a:t>
            </a:r>
          </a:p>
          <a:p>
            <a:r>
              <a:rPr lang="en-US" dirty="0"/>
              <a:t>Pragmatic not ideological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3" name="Group 42" descr="Need to be more strategic then tactical"/>
          <p:cNvGrpSpPr/>
          <p:nvPr/>
        </p:nvGrpSpPr>
        <p:grpSpPr>
          <a:xfrm>
            <a:off x="457200" y="4800831"/>
            <a:ext cx="8229600" cy="1507579"/>
            <a:chOff x="457200" y="4800831"/>
            <a:chExt cx="8229600" cy="1507579"/>
          </a:xfrm>
        </p:grpSpPr>
        <p:grpSp>
          <p:nvGrpSpPr>
            <p:cNvPr id="28" name="Group 27"/>
            <p:cNvGrpSpPr/>
            <p:nvPr/>
          </p:nvGrpSpPr>
          <p:grpSpPr>
            <a:xfrm>
              <a:off x="457200" y="4800831"/>
              <a:ext cx="8229600" cy="1507579"/>
              <a:chOff x="457200" y="4950241"/>
              <a:chExt cx="8229600" cy="150757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664393" y="4950241"/>
                <a:ext cx="1389530" cy="1507579"/>
                <a:chOff x="2494664" y="2208199"/>
                <a:chExt cx="1389530" cy="17839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494664" y="2208199"/>
                  <a:ext cx="1389530" cy="1507579"/>
                  <a:chOff x="3633694" y="1913964"/>
                  <a:chExt cx="1846730" cy="2003612"/>
                </a:xfrm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3633694" y="1913964"/>
                    <a:ext cx="1846730" cy="983130"/>
                    <a:chOff x="6382870" y="3230281"/>
                    <a:chExt cx="1846730" cy="983130"/>
                  </a:xfrm>
                </p:grpSpPr>
                <p:sp>
                  <p:nvSpPr>
                    <p:cNvPr id="25" name="Arc 24"/>
                    <p:cNvSpPr/>
                    <p:nvPr/>
                  </p:nvSpPr>
                  <p:spPr>
                    <a:xfrm>
                      <a:off x="6382870" y="3299011"/>
                      <a:ext cx="914400" cy="914400"/>
                    </a:xfrm>
                    <a:prstGeom prst="arc">
                      <a:avLst/>
                    </a:prstGeom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Arc 25"/>
                    <p:cNvSpPr/>
                    <p:nvPr/>
                  </p:nvSpPr>
                  <p:spPr>
                    <a:xfrm>
                      <a:off x="7315200" y="3230281"/>
                      <a:ext cx="914400" cy="914400"/>
                    </a:xfrm>
                    <a:prstGeom prst="arc">
                      <a:avLst>
                        <a:gd name="adj1" fmla="val 10276101"/>
                        <a:gd name="adj2" fmla="val 16244360"/>
                      </a:avLst>
                    </a:prstGeom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" name="Arc 26"/>
                    <p:cNvSpPr/>
                    <p:nvPr/>
                  </p:nvSpPr>
                  <p:spPr>
                    <a:xfrm>
                      <a:off x="6932705" y="3299011"/>
                      <a:ext cx="364565" cy="914400"/>
                    </a:xfrm>
                    <a:prstGeom prst="arc">
                      <a:avLst/>
                    </a:prstGeom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1" name="Oval 20"/>
                  <p:cNvSpPr/>
                  <p:nvPr/>
                </p:nvSpPr>
                <p:spPr>
                  <a:xfrm>
                    <a:off x="4108824" y="2405529"/>
                    <a:ext cx="914400" cy="1512047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4340413" y="2647576"/>
                    <a:ext cx="451222" cy="180788"/>
                    <a:chOff x="1912471" y="2906059"/>
                    <a:chExt cx="451222" cy="180788"/>
                  </a:xfrm>
                </p:grpSpPr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1912471" y="2906059"/>
                      <a:ext cx="179294" cy="18078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Oval 23"/>
                    <p:cNvSpPr/>
                    <p:nvPr/>
                  </p:nvSpPr>
                  <p:spPr>
                    <a:xfrm>
                      <a:off x="2184399" y="2906059"/>
                      <a:ext cx="179294" cy="18078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9" name="Rectangle 18"/>
                <p:cNvSpPr/>
                <p:nvPr/>
              </p:nvSpPr>
              <p:spPr>
                <a:xfrm>
                  <a:off x="2738975" y="3077699"/>
                  <a:ext cx="914400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457200" y="5483412"/>
                <a:ext cx="1544918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Tactical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995459" y="5483412"/>
                <a:ext cx="1691341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Strategic</a:t>
                </a:r>
              </a:p>
            </p:txBody>
          </p:sp>
          <p:sp>
            <p:nvSpPr>
              <p:cNvPr id="7" name="Left-Right Arrow 6"/>
              <p:cNvSpPr/>
              <p:nvPr/>
            </p:nvSpPr>
            <p:spPr>
              <a:xfrm>
                <a:off x="2002117" y="5558117"/>
                <a:ext cx="4870823" cy="484632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477954" y="5241033"/>
              <a:ext cx="548106" cy="422136"/>
              <a:chOff x="2360269" y="4463628"/>
              <a:chExt cx="1612047" cy="622348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609555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814248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018941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223634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428329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360269" y="4463628"/>
                <a:ext cx="1612047" cy="4079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719334" y="5237439"/>
              <a:ext cx="548106" cy="422136"/>
              <a:chOff x="2360269" y="4463628"/>
              <a:chExt cx="1612047" cy="622348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09555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814248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018941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223634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428329" y="4577976"/>
                <a:ext cx="252950" cy="50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60269" y="4463628"/>
                <a:ext cx="1612047" cy="4079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213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information</a:t>
            </a:r>
          </a:p>
          <a:p>
            <a:pPr lvl="1"/>
            <a:r>
              <a:rPr lang="en-US" dirty="0"/>
              <a:t>Analyze organization</a:t>
            </a:r>
          </a:p>
          <a:p>
            <a:pPr lvl="1"/>
            <a:r>
              <a:rPr lang="en-US" dirty="0"/>
              <a:t>Assess trends</a:t>
            </a:r>
          </a:p>
          <a:p>
            <a:pPr lvl="1"/>
            <a:r>
              <a:rPr lang="en-US" dirty="0"/>
              <a:t>Align to needs</a:t>
            </a:r>
          </a:p>
          <a:p>
            <a:r>
              <a:rPr lang="en-US" dirty="0"/>
              <a:t>Prioritize directions</a:t>
            </a:r>
          </a:p>
          <a:p>
            <a:r>
              <a:rPr lang="en-US" dirty="0"/>
              <a:t>Produce plan</a:t>
            </a:r>
          </a:p>
          <a:p>
            <a:r>
              <a:rPr lang="en-US" dirty="0"/>
              <a:t>Execute initiatives</a:t>
            </a:r>
          </a:p>
          <a:p>
            <a:r>
              <a:rPr lang="en-US" dirty="0"/>
              <a:t>Revisit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0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Thoughtful Structure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1883" y="1380069"/>
            <a:ext cx="3406588" cy="5029201"/>
          </a:xfrm>
        </p:spPr>
        <p:txBody>
          <a:bodyPr/>
          <a:lstStyle/>
          <a:p>
            <a:pPr marL="0" indent="0">
              <a:buNone/>
            </a:pPr>
            <a:r>
              <a:rPr lang="en-US" sz="7200" dirty="0"/>
              <a:t>Mission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6000" dirty="0"/>
              <a:t>Goals</a:t>
            </a:r>
          </a:p>
          <a:p>
            <a:pPr marL="0" indent="0">
              <a:spcBef>
                <a:spcPts val="1000"/>
              </a:spcBef>
              <a:spcAft>
                <a:spcPts val="400"/>
              </a:spcAft>
              <a:buNone/>
            </a:pPr>
            <a:r>
              <a:rPr lang="en-US" sz="4800" dirty="0"/>
              <a:t>Strategies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4000" dirty="0"/>
              <a:t>Projects</a:t>
            </a:r>
          </a:p>
          <a:p>
            <a:pPr marL="0" indent="0">
              <a:buNone/>
            </a:pPr>
            <a:r>
              <a:rPr lang="en-US" dirty="0"/>
              <a:t>Tasks</a:t>
            </a:r>
          </a:p>
          <a:p>
            <a:pPr marL="1257300" lvl="3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212" y="1616540"/>
            <a:ext cx="2526409" cy="43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7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Identify, implement, operate, and evolve impactful enterprise systems, services, and capabilities in support of research, teaching, learning, and outreach.</a:t>
            </a:r>
          </a:p>
        </p:txBody>
      </p:sp>
    </p:spTree>
    <p:extLst>
      <p:ext uri="{BB962C8B-B14F-4D97-AF65-F5344CB8AC3E}">
        <p14:creationId xmlns:p14="http://schemas.microsoft.com/office/powerpoint/2010/main" val="314014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C7C793C-7305-4AA7-AF4D-3D38D9A78C34}"/>
</file>

<file path=customXml/itemProps2.xml><?xml version="1.0" encoding="utf-8"?>
<ds:datastoreItem xmlns:ds="http://schemas.openxmlformats.org/officeDocument/2006/customXml" ds:itemID="{0E6E7129-CB5E-4876-A363-FA6D96F00E8B}"/>
</file>

<file path=customXml/itemProps3.xml><?xml version="1.0" encoding="utf-8"?>
<ds:datastoreItem xmlns:ds="http://schemas.openxmlformats.org/officeDocument/2006/customXml" ds:itemID="{3D600459-B220-4D9D-9F9A-E5660F26F1CE}"/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255</Words>
  <Application>Microsoft Office PowerPoint</Application>
  <PresentationFormat>On-screen Show (4:3)</PresentationFormat>
  <Paragraphs>109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UITS Strategic Plan</vt:lpstr>
      <vt:lpstr>What a Strategic Plan *is not*</vt:lpstr>
      <vt:lpstr>What a Strategic Plan *is not*</vt:lpstr>
      <vt:lpstr>What a Strategic Plan *is*</vt:lpstr>
      <vt:lpstr>What a Strategic Plan *is*</vt:lpstr>
      <vt:lpstr>Perspective</vt:lpstr>
      <vt:lpstr>Process</vt:lpstr>
      <vt:lpstr>Thoughtful Structure</vt:lpstr>
      <vt:lpstr>Mission</vt:lpstr>
      <vt:lpstr>Goals</vt:lpstr>
      <vt:lpstr>Office 365 Implementation</vt:lpstr>
      <vt:lpstr>HPC Deployment</vt:lpstr>
      <vt:lpstr>Thank you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 Strategic Plan</dc:title>
  <dc:creator>Michael Mundrane</dc:creator>
  <cp:lastModifiedBy>Desai, Stuti (Document Accessibility Specialist)</cp:lastModifiedBy>
  <cp:revision>99</cp:revision>
  <cp:lastPrinted>2014-09-29T12:26:56Z</cp:lastPrinted>
  <dcterms:created xsi:type="dcterms:W3CDTF">2014-03-10T15:50:37Z</dcterms:created>
  <dcterms:modified xsi:type="dcterms:W3CDTF">2023-05-17T14:48:43Z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