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79" r:id="rId5"/>
    <p:sldMasterId id="2147493467" r:id="rId6"/>
  </p:sldMasterIdLst>
  <p:handoutMasterIdLst>
    <p:handoutMasterId r:id="rId14"/>
  </p:handoutMasterIdLst>
  <p:sldIdLst>
    <p:sldId id="259" r:id="rId7"/>
    <p:sldId id="260" r:id="rId8"/>
    <p:sldId id="263" r:id="rId9"/>
    <p:sldId id="264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F1938"/>
    <a:srgbClr val="002868"/>
    <a:srgbClr val="100E42"/>
    <a:srgbClr val="10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07944B-D758-43E4-B679-1D3D2FF37984}" v="11" dt="2023-05-15T18:38:38.2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5" autoAdjust="0"/>
    <p:restoredTop sz="86371" autoAdjust="0"/>
  </p:normalViewPr>
  <p:slideViewPr>
    <p:cSldViewPr snapToGrid="0" snapToObjects="1">
      <p:cViewPr varScale="1">
        <p:scale>
          <a:sx n="91" d="100"/>
          <a:sy n="91" d="100"/>
        </p:scale>
        <p:origin x="8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sai, Stuti (Document Accessibility Specialist)" userId="4466d87a-2609-4fc0-b808-d10f4f45e676" providerId="ADAL" clId="{2807944B-D758-43E4-B679-1D3D2FF37984}"/>
    <pc:docChg chg="modSld">
      <pc:chgData name="Desai, Stuti (Document Accessibility Specialist)" userId="4466d87a-2609-4fc0-b808-d10f4f45e676" providerId="ADAL" clId="{2807944B-D758-43E4-B679-1D3D2FF37984}" dt="2023-05-15T18:41:17.543" v="202" actId="207"/>
      <pc:docMkLst>
        <pc:docMk/>
      </pc:docMkLst>
      <pc:sldChg chg="modSp mod">
        <pc:chgData name="Desai, Stuti (Document Accessibility Specialist)" userId="4466d87a-2609-4fc0-b808-d10f4f45e676" providerId="ADAL" clId="{2807944B-D758-43E4-B679-1D3D2FF37984}" dt="2023-05-15T16:10:09.948" v="0" actId="33553"/>
        <pc:sldMkLst>
          <pc:docMk/>
          <pc:sldMk cId="440678386" sldId="259"/>
        </pc:sldMkLst>
        <pc:spChg chg="mod">
          <ac:chgData name="Desai, Stuti (Document Accessibility Specialist)" userId="4466d87a-2609-4fc0-b808-d10f4f45e676" providerId="ADAL" clId="{2807944B-D758-43E4-B679-1D3D2FF37984}" dt="2023-05-15T16:10:09.948" v="0" actId="33553"/>
          <ac:spMkLst>
            <pc:docMk/>
            <pc:sldMk cId="440678386" sldId="259"/>
            <ac:spMk id="5" creationId="{00000000-0000-0000-0000-000000000000}"/>
          </ac:spMkLst>
        </pc:spChg>
      </pc:sldChg>
      <pc:sldChg chg="modSp mod">
        <pc:chgData name="Desai, Stuti (Document Accessibility Specialist)" userId="4466d87a-2609-4fc0-b808-d10f4f45e676" providerId="ADAL" clId="{2807944B-D758-43E4-B679-1D3D2FF37984}" dt="2023-05-15T18:41:17.543" v="202" actId="207"/>
        <pc:sldMkLst>
          <pc:docMk/>
          <pc:sldMk cId="513221830" sldId="267"/>
        </pc:sldMkLst>
        <pc:spChg chg="mod">
          <ac:chgData name="Desai, Stuti (Document Accessibility Specialist)" userId="4466d87a-2609-4fc0-b808-d10f4f45e676" providerId="ADAL" clId="{2807944B-D758-43E4-B679-1D3D2FF37984}" dt="2023-05-15T18:40:57.491" v="199" actId="207"/>
          <ac:spMkLst>
            <pc:docMk/>
            <pc:sldMk cId="513221830" sldId="267"/>
            <ac:spMk id="4" creationId="{00000000-0000-0000-0000-000000000000}"/>
          </ac:spMkLst>
        </pc:spChg>
        <pc:spChg chg="mod">
          <ac:chgData name="Desai, Stuti (Document Accessibility Specialist)" userId="4466d87a-2609-4fc0-b808-d10f4f45e676" providerId="ADAL" clId="{2807944B-D758-43E4-B679-1D3D2FF37984}" dt="2023-05-15T18:41:05.804" v="200" actId="207"/>
          <ac:spMkLst>
            <pc:docMk/>
            <pc:sldMk cId="513221830" sldId="267"/>
            <ac:spMk id="5" creationId="{00000000-0000-0000-0000-000000000000}"/>
          </ac:spMkLst>
        </pc:spChg>
        <pc:spChg chg="mod">
          <ac:chgData name="Desai, Stuti (Document Accessibility Specialist)" userId="4466d87a-2609-4fc0-b808-d10f4f45e676" providerId="ADAL" clId="{2807944B-D758-43E4-B679-1D3D2FF37984}" dt="2023-05-15T18:41:11.700" v="201" actId="207"/>
          <ac:spMkLst>
            <pc:docMk/>
            <pc:sldMk cId="513221830" sldId="267"/>
            <ac:spMk id="6" creationId="{00000000-0000-0000-0000-000000000000}"/>
          </ac:spMkLst>
        </pc:spChg>
        <pc:spChg chg="mod">
          <ac:chgData name="Desai, Stuti (Document Accessibility Specialist)" userId="4466d87a-2609-4fc0-b808-d10f4f45e676" providerId="ADAL" clId="{2807944B-D758-43E4-B679-1D3D2FF37984}" dt="2023-05-15T18:41:17.543" v="202" actId="207"/>
          <ac:spMkLst>
            <pc:docMk/>
            <pc:sldMk cId="513221830" sldId="267"/>
            <ac:spMk id="7" creationId="{00000000-0000-0000-0000-000000000000}"/>
          </ac:spMkLst>
        </pc:spChg>
        <pc:spChg chg="mod">
          <ac:chgData name="Desai, Stuti (Document Accessibility Specialist)" userId="4466d87a-2609-4fc0-b808-d10f4f45e676" providerId="ADAL" clId="{2807944B-D758-43E4-B679-1D3D2FF37984}" dt="2023-05-15T16:12:18.651" v="2" actId="13244"/>
          <ac:spMkLst>
            <pc:docMk/>
            <pc:sldMk cId="513221830" sldId="267"/>
            <ac:spMk id="11" creationId="{00000000-0000-0000-0000-000000000000}"/>
          </ac:spMkLst>
        </pc:spChg>
        <pc:spChg chg="mod">
          <ac:chgData name="Desai, Stuti (Document Accessibility Specialist)" userId="4466d87a-2609-4fc0-b808-d10f4f45e676" providerId="ADAL" clId="{2807944B-D758-43E4-B679-1D3D2FF37984}" dt="2023-05-15T16:13:00.946" v="6" actId="13244"/>
          <ac:spMkLst>
            <pc:docMk/>
            <pc:sldMk cId="513221830" sldId="267"/>
            <ac:spMk id="13" creationId="{00000000-0000-0000-0000-000000000000}"/>
          </ac:spMkLst>
        </pc:spChg>
        <pc:spChg chg="mod">
          <ac:chgData name="Desai, Stuti (Document Accessibility Specialist)" userId="4466d87a-2609-4fc0-b808-d10f4f45e676" providerId="ADAL" clId="{2807944B-D758-43E4-B679-1D3D2FF37984}" dt="2023-05-15T16:12:30.450" v="3" actId="13244"/>
          <ac:spMkLst>
            <pc:docMk/>
            <pc:sldMk cId="513221830" sldId="267"/>
            <ac:spMk id="15" creationId="{00000000-0000-0000-0000-000000000000}"/>
          </ac:spMkLst>
        </pc:spChg>
        <pc:spChg chg="mod">
          <ac:chgData name="Desai, Stuti (Document Accessibility Specialist)" userId="4466d87a-2609-4fc0-b808-d10f4f45e676" providerId="ADAL" clId="{2807944B-D758-43E4-B679-1D3D2FF37984}" dt="2023-05-15T16:12:51.338" v="4" actId="13244"/>
          <ac:spMkLst>
            <pc:docMk/>
            <pc:sldMk cId="513221830" sldId="267"/>
            <ac:spMk id="16" creationId="{00000000-0000-0000-0000-000000000000}"/>
          </ac:spMkLst>
        </pc:spChg>
        <pc:spChg chg="mod">
          <ac:chgData name="Desai, Stuti (Document Accessibility Specialist)" userId="4466d87a-2609-4fc0-b808-d10f4f45e676" providerId="ADAL" clId="{2807944B-D758-43E4-B679-1D3D2FF37984}" dt="2023-05-15T16:12:54.912" v="5" actId="13244"/>
          <ac:spMkLst>
            <pc:docMk/>
            <pc:sldMk cId="513221830" sldId="267"/>
            <ac:spMk id="17" creationId="{00000000-0000-0000-0000-000000000000}"/>
          </ac:spMkLst>
        </pc:spChg>
        <pc:spChg chg="mod">
          <ac:chgData name="Desai, Stuti (Document Accessibility Specialist)" userId="4466d87a-2609-4fc0-b808-d10f4f45e676" providerId="ADAL" clId="{2807944B-D758-43E4-B679-1D3D2FF37984}" dt="2023-05-15T16:13:03.697" v="7" actId="13244"/>
          <ac:spMkLst>
            <pc:docMk/>
            <pc:sldMk cId="513221830" sldId="267"/>
            <ac:spMk id="18" creationId="{00000000-0000-0000-0000-000000000000}"/>
          </ac:spMkLst>
        </pc:spChg>
        <pc:spChg chg="mod">
          <ac:chgData name="Desai, Stuti (Document Accessibility Specialist)" userId="4466d87a-2609-4fc0-b808-d10f4f45e676" providerId="ADAL" clId="{2807944B-D758-43E4-B679-1D3D2FF37984}" dt="2023-05-15T16:13:06.844" v="8" actId="13244"/>
          <ac:spMkLst>
            <pc:docMk/>
            <pc:sldMk cId="513221830" sldId="267"/>
            <ac:spMk id="19" creationId="{00000000-0000-0000-0000-000000000000}"/>
          </ac:spMkLst>
        </pc:spChg>
      </pc:sldChg>
      <pc:sldChg chg="modSp mod">
        <pc:chgData name="Desai, Stuti (Document Accessibility Specialist)" userId="4466d87a-2609-4fc0-b808-d10f4f45e676" providerId="ADAL" clId="{2807944B-D758-43E4-B679-1D3D2FF37984}" dt="2023-05-15T18:10:06.336" v="194" actId="962"/>
        <pc:sldMkLst>
          <pc:docMk/>
          <pc:sldMk cId="210333524" sldId="269"/>
        </pc:sldMkLst>
        <pc:picChg chg="mod">
          <ac:chgData name="Desai, Stuti (Document Accessibility Specialist)" userId="4466d87a-2609-4fc0-b808-d10f4f45e676" providerId="ADAL" clId="{2807944B-D758-43E4-B679-1D3D2FF37984}" dt="2023-05-15T18:10:06.336" v="194" actId="962"/>
          <ac:picMkLst>
            <pc:docMk/>
            <pc:sldMk cId="210333524" sldId="269"/>
            <ac:picMk id="4" creationId="{00000000-0000-0000-0000-000000000000}"/>
          </ac:picMkLst>
        </pc:picChg>
      </pc:sldChg>
      <pc:sldChg chg="modSp mod">
        <pc:chgData name="Desai, Stuti (Document Accessibility Specialist)" userId="4466d87a-2609-4fc0-b808-d10f4f45e676" providerId="ADAL" clId="{2807944B-D758-43E4-B679-1D3D2FF37984}" dt="2023-05-15T16:10:13.687" v="1" actId="33553"/>
        <pc:sldMkLst>
          <pc:docMk/>
          <pc:sldMk cId="1051068819" sldId="270"/>
        </pc:sldMkLst>
        <pc:spChg chg="mod">
          <ac:chgData name="Desai, Stuti (Document Accessibility Specialist)" userId="4466d87a-2609-4fc0-b808-d10f4f45e676" providerId="ADAL" clId="{2807944B-D758-43E4-B679-1D3D2FF37984}" dt="2023-05-15T16:10:13.687" v="1" actId="33553"/>
          <ac:spMkLst>
            <pc:docMk/>
            <pc:sldMk cId="1051068819" sldId="270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0BE6C-4C0C-8046-BBFD-371AD798216A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EFCB1-D51F-8E41-88AA-D42180FB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9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1485"/>
            <a:ext cx="7772400" cy="14689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8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9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7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5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6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8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59037"/>
            <a:ext cx="4038600" cy="4525433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9037"/>
            <a:ext cx="4038600" cy="452543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4584"/>
            <a:ext cx="4040188" cy="641349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534584"/>
            <a:ext cx="4041775" cy="641349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4325" y="0"/>
            <a:ext cx="9178325" cy="1600200"/>
          </a:xfrm>
          <a:prstGeom prst="rect">
            <a:avLst/>
          </a:prstGeom>
          <a:solidFill>
            <a:srgbClr val="100E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9037"/>
            <a:ext cx="82296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1" r:id="rId1"/>
    <p:sldLayoutId id="2147493483" r:id="rId2"/>
    <p:sldLayoutId id="2147493484" r:id="rId3"/>
    <p:sldLayoutId id="2147493485" r:id="rId4"/>
    <p:sldLayoutId id="2147493486" r:id="rId5"/>
    <p:sldLayoutId id="2147493487" r:id="rId6"/>
    <p:sldLayoutId id="2147493488" r:id="rId7"/>
    <p:sldLayoutId id="2147493489" r:id="rId8"/>
    <p:sldLayoutId id="2147493490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2462829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Information Security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11576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Chris Bernard </a:t>
            </a:r>
            <a:r>
              <a:rPr lang="en-US" sz="2400" dirty="0" err="1">
                <a:solidFill>
                  <a:schemeClr val="bg1">
                    <a:lumMod val="75000"/>
                  </a:schemeClr>
                </a:solidFill>
              </a:rPr>
              <a:t>Ed.D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, CISSP, CSSP, GLEG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7965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October 31, 2019</a:t>
            </a:r>
          </a:p>
        </p:txBody>
      </p:sp>
    </p:spTree>
    <p:extLst>
      <p:ext uri="{BB962C8B-B14F-4D97-AF65-F5344CB8AC3E}">
        <p14:creationId xmlns:p14="http://schemas.microsoft.com/office/powerpoint/2010/main" val="44067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Goal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To enable the protection of information in support of the academic, research and philanthropic efforts of the university.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0724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Layered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Security Threats Can Be Mitigated By:</a:t>
            </a:r>
          </a:p>
          <a:p>
            <a:pPr lvl="1"/>
            <a:r>
              <a:rPr lang="en-US" dirty="0"/>
              <a:t>Technology</a:t>
            </a:r>
          </a:p>
          <a:p>
            <a:pPr lvl="1"/>
            <a:r>
              <a:rPr lang="en-US" dirty="0"/>
              <a:t>Behavior and Education</a:t>
            </a:r>
          </a:p>
          <a:p>
            <a:pPr lvl="1"/>
            <a:r>
              <a:rPr lang="en-US" dirty="0"/>
              <a:t>Policy / Process</a:t>
            </a:r>
          </a:p>
          <a:p>
            <a:pPr marL="457200" lvl="1" indent="0">
              <a:buNone/>
            </a:pP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798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Enabling Better Security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Communication (Why is this necessary, How will it impact you)</a:t>
            </a:r>
          </a:p>
          <a:p>
            <a:r>
              <a:rPr lang="en-US" dirty="0"/>
              <a:t>Stability and Usability</a:t>
            </a:r>
          </a:p>
          <a:p>
            <a:r>
              <a:rPr lang="en-US" dirty="0">
                <a:latin typeface="Arial"/>
                <a:cs typeface="Arial"/>
              </a:rPr>
              <a:t>Sustainability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37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Program Strategy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14353" y="2435470"/>
            <a:ext cx="2264019" cy="830873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rgbClr val="FFFFFF"/>
                </a:solidFill>
              </a:rPr>
              <a:t>Priority #1</a:t>
            </a:r>
          </a:p>
          <a:p>
            <a:pPr algn="ctr"/>
            <a:r>
              <a:rPr lang="en-US" sz="1350" dirty="0">
                <a:solidFill>
                  <a:srgbClr val="FFFFFF"/>
                </a:solidFill>
              </a:rPr>
              <a:t>“Stop the Bleeding”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800349" y="2444263"/>
            <a:ext cx="2044213" cy="8308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u="sng" dirty="0">
                <a:solidFill>
                  <a:schemeClr val="tx1"/>
                </a:solidFill>
              </a:rPr>
              <a:t>Threat Defense </a:t>
            </a:r>
          </a:p>
          <a:p>
            <a:pPr algn="ctr"/>
            <a:r>
              <a:rPr lang="en-US" sz="1350" u="sng" dirty="0">
                <a:solidFill>
                  <a:schemeClr val="tx1"/>
                </a:solidFill>
              </a:rPr>
              <a:t>(Outside-In)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Deploy Next Generation Internet Firewalls (Palo Alto)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866538" y="2444263"/>
            <a:ext cx="2066197" cy="8308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u="sng" dirty="0">
                <a:solidFill>
                  <a:schemeClr val="tx1"/>
                </a:solidFill>
              </a:rPr>
              <a:t>Threat Defense </a:t>
            </a:r>
          </a:p>
          <a:p>
            <a:pPr algn="ctr"/>
            <a:r>
              <a:rPr lang="en-US" sz="1350" u="sng" dirty="0">
                <a:solidFill>
                  <a:schemeClr val="tx1"/>
                </a:solidFill>
              </a:rPr>
              <a:t>(Inside-Out)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Deploy </a:t>
            </a:r>
            <a:r>
              <a:rPr lang="en-US" sz="1050" dirty="0" err="1">
                <a:solidFill>
                  <a:schemeClr val="tx1"/>
                </a:solidFill>
              </a:rPr>
              <a:t>Infoblox</a:t>
            </a:r>
            <a:r>
              <a:rPr lang="en-US" sz="1050" dirty="0">
                <a:solidFill>
                  <a:schemeClr val="tx1"/>
                </a:solidFill>
              </a:rPr>
              <a:t> DNS filters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Block – Malware, Phishing, C&amp;C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14350" y="3283927"/>
            <a:ext cx="2264019" cy="830873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Priority #2</a:t>
            </a:r>
          </a:p>
          <a:p>
            <a:pPr algn="ctr"/>
            <a:r>
              <a:rPr lang="en-US" sz="1350" dirty="0"/>
              <a:t>“Rebuild &amp; Rebrand”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806937" y="3295019"/>
            <a:ext cx="2037625" cy="8308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u="sng" dirty="0" err="1">
                <a:solidFill>
                  <a:schemeClr val="tx1"/>
                </a:solidFill>
              </a:rPr>
              <a:t>Splunk</a:t>
            </a:r>
            <a:r>
              <a:rPr lang="en-US" sz="1350" u="sng" dirty="0">
                <a:solidFill>
                  <a:schemeClr val="tx1"/>
                </a:solidFill>
              </a:rPr>
              <a:t> 2.0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Re-evaluate current </a:t>
            </a:r>
            <a:r>
              <a:rPr lang="en-US" sz="1050" dirty="0" err="1">
                <a:solidFill>
                  <a:schemeClr val="tx1"/>
                </a:solidFill>
              </a:rPr>
              <a:t>Splunk</a:t>
            </a:r>
            <a:r>
              <a:rPr lang="en-US" sz="1050" dirty="0">
                <a:solidFill>
                  <a:schemeClr val="tx1"/>
                </a:solidFill>
              </a:rPr>
              <a:t> deployment for improvement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859941" y="3293302"/>
            <a:ext cx="2072795" cy="8308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u="sng" dirty="0">
                <a:solidFill>
                  <a:schemeClr val="tx1"/>
                </a:solidFill>
              </a:rPr>
              <a:t>Data Loss Protection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Deploy new DLP solution (</a:t>
            </a:r>
            <a:r>
              <a:rPr lang="en-US" sz="1050" dirty="0" err="1">
                <a:solidFill>
                  <a:schemeClr val="tx1"/>
                </a:solidFill>
              </a:rPr>
              <a:t>Heureka</a:t>
            </a:r>
            <a:r>
              <a:rPr lang="en-US" sz="1050" dirty="0">
                <a:solidFill>
                  <a:schemeClr val="tx1"/>
                </a:solidFill>
              </a:rPr>
              <a:t>) to select machines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(Deprecate </a:t>
            </a:r>
            <a:r>
              <a:rPr lang="en-US" sz="1050" dirty="0" err="1">
                <a:solidFill>
                  <a:schemeClr val="tx1"/>
                </a:solidFill>
              </a:rPr>
              <a:t>Spirion</a:t>
            </a:r>
            <a:r>
              <a:rPr lang="en-US" sz="105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14353" y="4136772"/>
            <a:ext cx="2264019" cy="830873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Priority #3</a:t>
            </a:r>
          </a:p>
          <a:p>
            <a:pPr algn="ctr"/>
            <a:r>
              <a:rPr lang="en-US" sz="1350" dirty="0"/>
              <a:t>“Mature the Organization”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800349" y="4146534"/>
            <a:ext cx="2044212" cy="8308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u="sng" dirty="0">
                <a:solidFill>
                  <a:schemeClr val="tx1"/>
                </a:solidFill>
              </a:rPr>
              <a:t>Vendor Risk Management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Systematic approach to tracking risk management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862144" y="4143098"/>
            <a:ext cx="2044212" cy="8308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u="sng" dirty="0">
                <a:solidFill>
                  <a:schemeClr val="tx1"/>
                </a:solidFill>
              </a:rPr>
              <a:t>Firewall Management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Standardized platform to manage all firewalls and rules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923938" y="4138702"/>
            <a:ext cx="1802424" cy="8308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u="sng" dirty="0">
                <a:solidFill>
                  <a:schemeClr val="tx1"/>
                </a:solidFill>
              </a:rPr>
              <a:t>Incident Management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Application based system to track and report on incidents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09955" y="4994031"/>
            <a:ext cx="2264019" cy="830873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Priority #4</a:t>
            </a:r>
          </a:p>
          <a:p>
            <a:pPr algn="ctr"/>
            <a:r>
              <a:rPr lang="en-US" sz="1350" dirty="0"/>
              <a:t>“Defense in Depth”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800342" y="5004747"/>
            <a:ext cx="2044220" cy="8308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u="sng" dirty="0">
                <a:solidFill>
                  <a:schemeClr val="tx1"/>
                </a:solidFill>
              </a:rPr>
              <a:t>Endpoint Detection &amp; Response (EDR)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Host based user-behavior analysis to prevent compromise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866538" y="5002824"/>
            <a:ext cx="2039818" cy="8308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u="sng" dirty="0">
                <a:solidFill>
                  <a:schemeClr val="tx1"/>
                </a:solidFill>
              </a:rPr>
              <a:t>Honeypot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Artificial systems that attract attackers providing high fidelity alerts</a:t>
            </a:r>
          </a:p>
        </p:txBody>
      </p:sp>
    </p:spTree>
    <p:extLst>
      <p:ext uri="{BB962C8B-B14F-4D97-AF65-F5344CB8AC3E}">
        <p14:creationId xmlns:p14="http://schemas.microsoft.com/office/powerpoint/2010/main" val="51322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5" grpId="0" animBg="1"/>
      <p:bldP spid="5" grpId="0" animBg="1"/>
      <p:bldP spid="16" grpId="0" animBg="1"/>
      <p:bldP spid="17" grpId="0" animBg="1"/>
      <p:bldP spid="6" grpId="0" animBg="1"/>
      <p:bldP spid="13" grpId="0" animBg="1"/>
      <p:bldP spid="18" grpId="0" animBg="1"/>
      <p:bldP spid="19" grpId="0" animBg="1"/>
      <p:bldP spid="7" grpId="0" animBg="1"/>
      <p:bldP spid="14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NIST – Cyber Security Framework</a:t>
            </a:r>
          </a:p>
        </p:txBody>
      </p:sp>
      <p:pic>
        <p:nvPicPr>
          <p:cNvPr id="4" name="Picture 3" descr="Identify, Protect, Detect, Respond, Recov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371" y="1921610"/>
            <a:ext cx="6540285" cy="431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33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 idx="4294967295"/>
          </p:nvPr>
        </p:nvSpPr>
        <p:spPr>
          <a:xfrm>
            <a:off x="1686698" y="3546389"/>
            <a:ext cx="5504935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051068819"/>
      </p:ext>
    </p:extLst>
  </p:cSld>
  <p:clrMapOvr>
    <a:masterClrMapping/>
  </p:clrMapOvr>
</p:sld>
</file>

<file path=ppt/theme/theme1.xml><?xml version="1.0" encoding="utf-8"?>
<a:theme xmlns:a="http://schemas.openxmlformats.org/drawingml/2006/main" name="white-bluebar-standard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6f6b68-41ff-40c7-9c8c-25b495cbb78a" xsi:nil="true"/>
    <lcf76f155ced4ddcb4097134ff3c332f xmlns="266d7378-0306-4a5c-8704-20bf57ad8eb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6428604F8E664388193096EA1232A0" ma:contentTypeVersion="11" ma:contentTypeDescription="Create a new document." ma:contentTypeScope="" ma:versionID="6675100bffdc880fa50666c10fae4684">
  <xsd:schema xmlns:xsd="http://www.w3.org/2001/XMLSchema" xmlns:xs="http://www.w3.org/2001/XMLSchema" xmlns:p="http://schemas.microsoft.com/office/2006/metadata/properties" xmlns:ns2="266d7378-0306-4a5c-8704-20bf57ad8ebb" xmlns:ns3="e16f6b68-41ff-40c7-9c8c-25b495cbb78a" targetNamespace="http://schemas.microsoft.com/office/2006/metadata/properties" ma:root="true" ma:fieldsID="1908526212f68361f2375f4185336654" ns2:_="" ns3:_="">
    <xsd:import namespace="266d7378-0306-4a5c-8704-20bf57ad8ebb"/>
    <xsd:import namespace="e16f6b68-41ff-40c7-9c8c-25b495cbb7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d7378-0306-4a5c-8704-20bf57ad8e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0e6962ab-0744-46a3-9e0f-3fe952fbdf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6f6b68-41ff-40c7-9c8c-25b495cbb78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b5e6ac8-0fc1-4703-9739-312a9c8d8fc8}" ma:internalName="TaxCatchAll" ma:showField="CatchAllData" ma:web="e16f6b68-41ff-40c7-9c8c-25b495cbb7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sharepoint/v3/field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7B1922-D219-4670-97B9-3E86AD9E8106}"/>
</file>

<file path=docProps/app.xml><?xml version="1.0" encoding="utf-8"?>
<Properties xmlns="http://schemas.openxmlformats.org/officeDocument/2006/extended-properties" xmlns:vt="http://schemas.openxmlformats.org/officeDocument/2006/docPropsVTypes">
  <Template>white-bluebar-standard-template.potx</Template>
  <TotalTime>726</TotalTime>
  <Words>230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white-bluebar-standard-template</vt:lpstr>
      <vt:lpstr>1_Custom Design</vt:lpstr>
      <vt:lpstr>Custom Design</vt:lpstr>
      <vt:lpstr>Information Security</vt:lpstr>
      <vt:lpstr>Our Goal …</vt:lpstr>
      <vt:lpstr>A Layered Approach</vt:lpstr>
      <vt:lpstr>Enabling Better Security Practices</vt:lpstr>
      <vt:lpstr>Security Program Strategy</vt:lpstr>
      <vt:lpstr>NIST – Cyber Security Framework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Security</dc:title>
  <dc:creator>Diana</dc:creator>
  <cp:lastModifiedBy>Desai, Stuti (Document Accessibility Specialist)</cp:lastModifiedBy>
  <cp:revision>63</cp:revision>
  <dcterms:created xsi:type="dcterms:W3CDTF">2010-04-12T23:12:02Z</dcterms:created>
  <dcterms:modified xsi:type="dcterms:W3CDTF">2023-05-15T18:41:26Z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0x010100636428604F8E664388193096EA1232A0</vt:lpwstr>
  </property>
</Properties>
</file>