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1.xml" ContentType="application/vnd.ms-office.webextension+xml"/>
  <Override PartName="/ppt/notesSlides/notesSlide8.xml" ContentType="application/vnd.openxmlformats-officedocument.presentationml.notesSlide+xml"/>
  <Override PartName="/ppt/webextensions/webextension2.xml" ContentType="application/vnd.ms-office.webextension+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14"/>
  </p:notesMasterIdLst>
  <p:handoutMasterIdLst>
    <p:handoutMasterId r:id="rId15"/>
  </p:handoutMasterIdLst>
  <p:sldIdLst>
    <p:sldId id="256" r:id="rId5"/>
    <p:sldId id="846" r:id="rId6"/>
    <p:sldId id="855" r:id="rId7"/>
    <p:sldId id="853" r:id="rId8"/>
    <p:sldId id="856" r:id="rId9"/>
    <p:sldId id="854" r:id="rId10"/>
    <p:sldId id="851" r:id="rId11"/>
    <p:sldId id="858" r:id="rId12"/>
    <p:sldId id="859"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06AB65-405E-42C3-B966-D5515B6DCFD3}">
          <p14:sldIdLst>
            <p14:sldId id="256"/>
            <p14:sldId id="846"/>
            <p14:sldId id="855"/>
            <p14:sldId id="853"/>
            <p14:sldId id="856"/>
            <p14:sldId id="854"/>
            <p14:sldId id="851"/>
            <p14:sldId id="858"/>
            <p14:sldId id="8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loyd Blanchard" initials="LB [2]" lastIdx="1" clrIdx="6">
    <p:extLst>
      <p:ext uri="{19B8F6BF-5375-455C-9EA6-DF929625EA0E}">
        <p15:presenceInfo xmlns:p15="http://schemas.microsoft.com/office/powerpoint/2012/main" userId="S::lloyd.blanchard@uconn.edu::a686950a-2c58-49de-b9e8-10d216bc282b" providerId="AD"/>
      </p:ext>
    </p:extLst>
  </p:cmAuthor>
  <p:cmAuthor id="1" name="Spencer, Katrina" initials="SK" lastIdx="5" clrIdx="0"/>
  <p:cmAuthor id="2" name="Lloyd Blanchard" initials="LB" lastIdx="1" clrIdx="1">
    <p:extLst>
      <p:ext uri="{19B8F6BF-5375-455C-9EA6-DF929625EA0E}">
        <p15:presenceInfo xmlns:p15="http://schemas.microsoft.com/office/powerpoint/2012/main" userId="64e8b3be9ccc82bc" providerId="Windows Live"/>
      </p:ext>
    </p:extLst>
  </p:cmAuthor>
  <p:cmAuthor id="3" name="Lombardo, Joann" initials="LJ" lastIdx="9" clrIdx="2">
    <p:extLst>
      <p:ext uri="{19B8F6BF-5375-455C-9EA6-DF929625EA0E}">
        <p15:presenceInfo xmlns:p15="http://schemas.microsoft.com/office/powerpoint/2012/main" userId="S-1-5-21-823518204-1303643608-725345543-89844" providerId="AD"/>
      </p:ext>
    </p:extLst>
  </p:cmAuthor>
  <p:cmAuthor id="4" name="Sinko Steuber, Kelly" initials="SSK" lastIdx="8" clrIdx="3">
    <p:extLst>
      <p:ext uri="{19B8F6BF-5375-455C-9EA6-DF929625EA0E}">
        <p15:presenceInfo xmlns:p15="http://schemas.microsoft.com/office/powerpoint/2012/main" userId="S-1-5-21-823518204-1303643608-725345543-935732" providerId="AD"/>
      </p:ext>
    </p:extLst>
  </p:cmAuthor>
  <p:cmAuthor id="5" name="Danville,Lisa" initials="D" lastIdx="19" clrIdx="4">
    <p:extLst>
      <p:ext uri="{19B8F6BF-5375-455C-9EA6-DF929625EA0E}">
        <p15:presenceInfo xmlns:p15="http://schemas.microsoft.com/office/powerpoint/2012/main" userId="S-1-5-21-2135040803-1544507447-440082522-8339" providerId="AD"/>
      </p:ext>
    </p:extLst>
  </p:cmAuthor>
  <p:cmAuthor id="6" name="Kelly Wihbey" initials="KW" lastIdx="1" clrIdx="5">
    <p:extLst>
      <p:ext uri="{19B8F6BF-5375-455C-9EA6-DF929625EA0E}">
        <p15:presenceInfo xmlns:p15="http://schemas.microsoft.com/office/powerpoint/2012/main" userId="S::kelly.wihbey@uconn.edu::c31c2062-6d9e-4001-939d-087861786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A"/>
    <a:srgbClr val="F3F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9BD30-5124-41E0-A922-3BA723B68E4E}" v="10" dt="2023-05-17T19:34:55.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2" autoAdjust="0"/>
    <p:restoredTop sz="86371" autoAdjust="0"/>
  </p:normalViewPr>
  <p:slideViewPr>
    <p:cSldViewPr snapToGrid="0">
      <p:cViewPr varScale="1">
        <p:scale>
          <a:sx n="85" d="100"/>
          <a:sy n="85" d="100"/>
        </p:scale>
        <p:origin x="72" y="348"/>
      </p:cViewPr>
      <p:guideLst>
        <p:guide orient="horz" pos="2160"/>
        <p:guide pos="2880"/>
      </p:guideLst>
    </p:cSldViewPr>
  </p:slideViewPr>
  <p:outlineViewPr>
    <p:cViewPr>
      <p:scale>
        <a:sx n="33" d="100"/>
        <a:sy n="33" d="100"/>
      </p:scale>
      <p:origin x="0" y="-3500"/>
    </p:cViewPr>
  </p:outlineViewPr>
  <p:notesTextViewPr>
    <p:cViewPr>
      <p:scale>
        <a:sx n="3" d="2"/>
        <a:sy n="3" d="2"/>
      </p:scale>
      <p:origin x="0" y="0"/>
    </p:cViewPr>
  </p:notesTextViewPr>
  <p:notesViewPr>
    <p:cSldViewPr snapToGrid="0">
      <p:cViewPr varScale="1">
        <p:scale>
          <a:sx n="66" d="100"/>
          <a:sy n="66" d="100"/>
        </p:scale>
        <p:origin x="0" y="0"/>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i, Stuti (Document Accessibility Specialist)" userId="4466d87a-2609-4fc0-b808-d10f4f45e676" providerId="ADAL" clId="{4EC9BD30-5124-41E0-A922-3BA723B68E4E}"/>
    <pc:docChg chg="undo redo custSel modSld">
      <pc:chgData name="Desai, Stuti (Document Accessibility Specialist)" userId="4466d87a-2609-4fc0-b808-d10f4f45e676" providerId="ADAL" clId="{4EC9BD30-5124-41E0-A922-3BA723B68E4E}" dt="2023-05-17T19:34:55.070" v="2603" actId="13244"/>
      <pc:docMkLst>
        <pc:docMk/>
      </pc:docMkLst>
      <pc:sldChg chg="addSp delSp modSp mod">
        <pc:chgData name="Desai, Stuti (Document Accessibility Specialist)" userId="4466d87a-2609-4fc0-b808-d10f4f45e676" providerId="ADAL" clId="{4EC9BD30-5124-41E0-A922-3BA723B68E4E}" dt="2023-05-17T19:34:35.041" v="2601" actId="33553"/>
        <pc:sldMkLst>
          <pc:docMk/>
          <pc:sldMk cId="321018165" sldId="256"/>
        </pc:sldMkLst>
        <pc:spChg chg="del">
          <ac:chgData name="Desai, Stuti (Document Accessibility Specialist)" userId="4466d87a-2609-4fc0-b808-d10f4f45e676" providerId="ADAL" clId="{4EC9BD30-5124-41E0-A922-3BA723B68E4E}" dt="2023-05-17T19:34:26.838" v="2598" actId="478"/>
          <ac:spMkLst>
            <pc:docMk/>
            <pc:sldMk cId="321018165" sldId="256"/>
            <ac:spMk id="2" creationId="{00000000-0000-0000-0000-000000000000}"/>
          </ac:spMkLst>
        </pc:spChg>
        <pc:spChg chg="mod">
          <ac:chgData name="Desai, Stuti (Document Accessibility Specialist)" userId="4466d87a-2609-4fc0-b808-d10f4f45e676" providerId="ADAL" clId="{4EC9BD30-5124-41E0-A922-3BA723B68E4E}" dt="2023-05-17T19:34:35.041" v="2601" actId="33553"/>
          <ac:spMkLst>
            <pc:docMk/>
            <pc:sldMk cId="321018165" sldId="256"/>
            <ac:spMk id="3" creationId="{00000000-0000-0000-0000-000000000000}"/>
          </ac:spMkLst>
        </pc:spChg>
        <pc:spChg chg="add del mod">
          <ac:chgData name="Desai, Stuti (Document Accessibility Specialist)" userId="4466d87a-2609-4fc0-b808-d10f4f45e676" providerId="ADAL" clId="{4EC9BD30-5124-41E0-A922-3BA723B68E4E}" dt="2023-05-17T19:34:32.039" v="2600" actId="478"/>
          <ac:spMkLst>
            <pc:docMk/>
            <pc:sldMk cId="321018165" sldId="256"/>
            <ac:spMk id="4" creationId="{C1BD358A-41B0-AE41-F934-5FB33A0A3479}"/>
          </ac:spMkLst>
        </pc:spChg>
      </pc:sldChg>
      <pc:sldChg chg="modSp mod">
        <pc:chgData name="Desai, Stuti (Document Accessibility Specialist)" userId="4466d87a-2609-4fc0-b808-d10f4f45e676" providerId="ADAL" clId="{4EC9BD30-5124-41E0-A922-3BA723B68E4E}" dt="2023-05-17T19:31:45.238" v="2576" actId="962"/>
        <pc:sldMkLst>
          <pc:docMk/>
          <pc:sldMk cId="1167088463" sldId="846"/>
        </pc:sldMkLst>
        <pc:spChg chg="ord">
          <ac:chgData name="Desai, Stuti (Document Accessibility Specialist)" userId="4466d87a-2609-4fc0-b808-d10f4f45e676" providerId="ADAL" clId="{4EC9BD30-5124-41E0-A922-3BA723B68E4E}" dt="2023-05-17T19:30:48.714" v="2574" actId="13244"/>
          <ac:spMkLst>
            <pc:docMk/>
            <pc:sldMk cId="1167088463" sldId="846"/>
            <ac:spMk id="3" creationId="{E91ED945-4318-413A-B432-AA8027C01FD1}"/>
          </ac:spMkLst>
        </pc:spChg>
        <pc:picChg chg="mod">
          <ac:chgData name="Desai, Stuti (Document Accessibility Specialist)" userId="4466d87a-2609-4fc0-b808-d10f4f45e676" providerId="ADAL" clId="{4EC9BD30-5124-41E0-A922-3BA723B68E4E}" dt="2023-05-17T19:23:08.222" v="813" actId="962"/>
          <ac:picMkLst>
            <pc:docMk/>
            <pc:sldMk cId="1167088463" sldId="846"/>
            <ac:picMk id="13" creationId="{4A35E71E-3C12-7D41-769C-80A226AF3682}"/>
          </ac:picMkLst>
        </pc:picChg>
        <pc:picChg chg="mod ord">
          <ac:chgData name="Desai, Stuti (Document Accessibility Specialist)" userId="4466d87a-2609-4fc0-b808-d10f4f45e676" providerId="ADAL" clId="{4EC9BD30-5124-41E0-A922-3BA723B68E4E}" dt="2023-05-17T19:31:45.238" v="2576" actId="962"/>
          <ac:picMkLst>
            <pc:docMk/>
            <pc:sldMk cId="1167088463" sldId="846"/>
            <ac:picMk id="19" creationId="{B846AE7F-B16E-9A00-0B2F-66C1FE180303}"/>
          </ac:picMkLst>
        </pc:picChg>
      </pc:sldChg>
      <pc:sldChg chg="modSp mod">
        <pc:chgData name="Desai, Stuti (Document Accessibility Specialist)" userId="4466d87a-2609-4fc0-b808-d10f4f45e676" providerId="ADAL" clId="{4EC9BD30-5124-41E0-A922-3BA723B68E4E}" dt="2023-05-17T19:34:55.070" v="2603" actId="13244"/>
        <pc:sldMkLst>
          <pc:docMk/>
          <pc:sldMk cId="2198441176" sldId="851"/>
        </pc:sldMkLst>
        <pc:spChg chg="mod">
          <ac:chgData name="Desai, Stuti (Document Accessibility Specialist)" userId="4466d87a-2609-4fc0-b808-d10f4f45e676" providerId="ADAL" clId="{4EC9BD30-5124-41E0-A922-3BA723B68E4E}" dt="2023-05-17T19:34:55.070" v="2603" actId="13244"/>
          <ac:spMkLst>
            <pc:docMk/>
            <pc:sldMk cId="2198441176" sldId="851"/>
            <ac:spMk id="3" creationId="{E91ED945-4318-413A-B432-AA8027C01FD1}"/>
          </ac:spMkLst>
        </pc:spChg>
        <pc:spChg chg="mod">
          <ac:chgData name="Desai, Stuti (Document Accessibility Specialist)" userId="4466d87a-2609-4fc0-b808-d10f4f45e676" providerId="ADAL" clId="{4EC9BD30-5124-41E0-A922-3BA723B68E4E}" dt="2023-05-17T19:33:34.199" v="2593" actId="962"/>
          <ac:spMkLst>
            <pc:docMk/>
            <pc:sldMk cId="2198441176" sldId="851"/>
            <ac:spMk id="12" creationId="{7BB959DD-FD32-42D4-8632-7E9DF481BC1E}"/>
          </ac:spMkLst>
        </pc:spChg>
        <pc:graphicFrameChg chg="mod">
          <ac:chgData name="Desai, Stuti (Document Accessibility Specialist)" userId="4466d87a-2609-4fc0-b808-d10f4f45e676" providerId="ADAL" clId="{4EC9BD30-5124-41E0-A922-3BA723B68E4E}" dt="2023-05-17T19:33:43.235" v="2594" actId="962"/>
          <ac:graphicFrameMkLst>
            <pc:docMk/>
            <pc:sldMk cId="2198441176" sldId="851"/>
            <ac:graphicFrameMk id="4" creationId="{2B731EF8-F4E7-3DF2-96CF-0C000A09FC52}"/>
          </ac:graphicFrameMkLst>
        </pc:graphicFrameChg>
      </pc:sldChg>
      <pc:sldChg chg="modSp mod">
        <pc:chgData name="Desai, Stuti (Document Accessibility Specialist)" userId="4466d87a-2609-4fc0-b808-d10f4f45e676" providerId="ADAL" clId="{4EC9BD30-5124-41E0-A922-3BA723B68E4E}" dt="2023-05-17T19:34:45.502" v="2602" actId="13244"/>
        <pc:sldMkLst>
          <pc:docMk/>
          <pc:sldMk cId="2228774380" sldId="853"/>
        </pc:sldMkLst>
        <pc:spChg chg="ord">
          <ac:chgData name="Desai, Stuti (Document Accessibility Specialist)" userId="4466d87a-2609-4fc0-b808-d10f4f45e676" providerId="ADAL" clId="{4EC9BD30-5124-41E0-A922-3BA723B68E4E}" dt="2023-05-17T19:32:03.720" v="2579" actId="13244"/>
          <ac:spMkLst>
            <pc:docMk/>
            <pc:sldMk cId="2228774380" sldId="853"/>
            <ac:spMk id="3" creationId="{E91ED945-4318-413A-B432-AA8027C01FD1}"/>
          </ac:spMkLst>
        </pc:spChg>
        <pc:spChg chg="mod ord">
          <ac:chgData name="Desai, Stuti (Document Accessibility Specialist)" userId="4466d87a-2609-4fc0-b808-d10f4f45e676" providerId="ADAL" clId="{4EC9BD30-5124-41E0-A922-3BA723B68E4E}" dt="2023-05-17T19:34:45.502" v="2602" actId="13244"/>
          <ac:spMkLst>
            <pc:docMk/>
            <pc:sldMk cId="2228774380" sldId="853"/>
            <ac:spMk id="6" creationId="{33CD0FF1-19D9-7CAD-A1DC-7F12ECC305FA}"/>
          </ac:spMkLst>
        </pc:spChg>
        <pc:picChg chg="mod">
          <ac:chgData name="Desai, Stuti (Document Accessibility Specialist)" userId="4466d87a-2609-4fc0-b808-d10f4f45e676" providerId="ADAL" clId="{4EC9BD30-5124-41E0-A922-3BA723B68E4E}" dt="2023-05-17T19:25:20.125" v="1433" actId="962"/>
          <ac:picMkLst>
            <pc:docMk/>
            <pc:sldMk cId="2228774380" sldId="853"/>
            <ac:picMk id="10" creationId="{DAEE37B6-6CD7-07B7-5E41-051481F0BAEE}"/>
          </ac:picMkLst>
        </pc:picChg>
        <pc:picChg chg="mod">
          <ac:chgData name="Desai, Stuti (Document Accessibility Specialist)" userId="4466d87a-2609-4fc0-b808-d10f4f45e676" providerId="ADAL" clId="{4EC9BD30-5124-41E0-A922-3BA723B68E4E}" dt="2023-05-17T19:23:27.235" v="817" actId="962"/>
          <ac:picMkLst>
            <pc:docMk/>
            <pc:sldMk cId="2228774380" sldId="853"/>
            <ac:picMk id="2050" creationId="{25AC4AC1-BB25-C811-F25D-6C31BD432BDA}"/>
          </ac:picMkLst>
        </pc:picChg>
      </pc:sldChg>
      <pc:sldChg chg="modSp mod">
        <pc:chgData name="Desai, Stuti (Document Accessibility Specialist)" userId="4466d87a-2609-4fc0-b808-d10f4f45e676" providerId="ADAL" clId="{4EC9BD30-5124-41E0-A922-3BA723B68E4E}" dt="2023-05-17T19:32:44.010" v="2587" actId="13244"/>
        <pc:sldMkLst>
          <pc:docMk/>
          <pc:sldMk cId="3727001962" sldId="854"/>
        </pc:sldMkLst>
        <pc:spChg chg="ord">
          <ac:chgData name="Desai, Stuti (Document Accessibility Specialist)" userId="4466d87a-2609-4fc0-b808-d10f4f45e676" providerId="ADAL" clId="{4EC9BD30-5124-41E0-A922-3BA723B68E4E}" dt="2023-05-17T19:32:37.770" v="2586" actId="13244"/>
          <ac:spMkLst>
            <pc:docMk/>
            <pc:sldMk cId="3727001962" sldId="854"/>
            <ac:spMk id="3" creationId="{E91ED945-4318-413A-B432-AA8027C01FD1}"/>
          </ac:spMkLst>
        </pc:spChg>
        <pc:picChg chg="mod ord">
          <ac:chgData name="Desai, Stuti (Document Accessibility Specialist)" userId="4466d87a-2609-4fc0-b808-d10f4f45e676" providerId="ADAL" clId="{4EC9BD30-5124-41E0-A922-3BA723B68E4E}" dt="2023-05-17T19:32:44.010" v="2587" actId="13244"/>
          <ac:picMkLst>
            <pc:docMk/>
            <pc:sldMk cId="3727001962" sldId="854"/>
            <ac:picMk id="6" creationId="{11F84C6F-D41F-5FA3-DE22-C3E95A29D0BE}"/>
          </ac:picMkLst>
        </pc:picChg>
      </pc:sldChg>
      <pc:sldChg chg="modSp mod">
        <pc:chgData name="Desai, Stuti (Document Accessibility Specialist)" userId="4466d87a-2609-4fc0-b808-d10f4f45e676" providerId="ADAL" clId="{4EC9BD30-5124-41E0-A922-3BA723B68E4E}" dt="2023-05-17T19:31:59.503" v="2578" actId="13244"/>
        <pc:sldMkLst>
          <pc:docMk/>
          <pc:sldMk cId="14408062" sldId="855"/>
        </pc:sldMkLst>
        <pc:spChg chg="ord">
          <ac:chgData name="Desai, Stuti (Document Accessibility Specialist)" userId="4466d87a-2609-4fc0-b808-d10f4f45e676" providerId="ADAL" clId="{4EC9BD30-5124-41E0-A922-3BA723B68E4E}" dt="2023-05-17T19:31:55.467" v="2577" actId="13244"/>
          <ac:spMkLst>
            <pc:docMk/>
            <pc:sldMk cId="14408062" sldId="855"/>
            <ac:spMk id="3" creationId="{E91ED945-4318-413A-B432-AA8027C01FD1}"/>
          </ac:spMkLst>
        </pc:spChg>
        <pc:spChg chg="ord">
          <ac:chgData name="Desai, Stuti (Document Accessibility Specialist)" userId="4466d87a-2609-4fc0-b808-d10f4f45e676" providerId="ADAL" clId="{4EC9BD30-5124-41E0-A922-3BA723B68E4E}" dt="2023-05-17T19:31:59.503" v="2578" actId="13244"/>
          <ac:spMkLst>
            <pc:docMk/>
            <pc:sldMk cId="14408062" sldId="855"/>
            <ac:spMk id="4" creationId="{9CFE0377-DAEF-B01C-D045-617FEB6E61F9}"/>
          </ac:spMkLst>
        </pc:spChg>
        <pc:picChg chg="mod">
          <ac:chgData name="Desai, Stuti (Document Accessibility Specialist)" userId="4466d87a-2609-4fc0-b808-d10f4f45e676" providerId="ADAL" clId="{4EC9BD30-5124-41E0-A922-3BA723B68E4E}" dt="2023-05-17T19:23:18.501" v="814" actId="962"/>
          <ac:picMkLst>
            <pc:docMk/>
            <pc:sldMk cId="14408062" sldId="855"/>
            <ac:picMk id="1028" creationId="{89DF78E3-8844-C775-D486-5B6725283714}"/>
          </ac:picMkLst>
        </pc:picChg>
        <pc:picChg chg="mod">
          <ac:chgData name="Desai, Stuti (Document Accessibility Specialist)" userId="4466d87a-2609-4fc0-b808-d10f4f45e676" providerId="ADAL" clId="{4EC9BD30-5124-41E0-A922-3BA723B68E4E}" dt="2023-05-17T19:23:21.614" v="815" actId="962"/>
          <ac:picMkLst>
            <pc:docMk/>
            <pc:sldMk cId="14408062" sldId="855"/>
            <ac:picMk id="1034" creationId="{89DC3C3D-7CED-4677-F4AD-3D79B7D73EA0}"/>
          </ac:picMkLst>
        </pc:picChg>
        <pc:picChg chg="mod">
          <ac:chgData name="Desai, Stuti (Document Accessibility Specialist)" userId="4466d87a-2609-4fc0-b808-d10f4f45e676" providerId="ADAL" clId="{4EC9BD30-5124-41E0-A922-3BA723B68E4E}" dt="2023-05-17T19:23:23.959" v="816" actId="962"/>
          <ac:picMkLst>
            <pc:docMk/>
            <pc:sldMk cId="14408062" sldId="855"/>
            <ac:picMk id="1036" creationId="{910B0F07-FF15-9477-0E8A-96706F5D0301}"/>
          </ac:picMkLst>
        </pc:picChg>
      </pc:sldChg>
      <pc:sldChg chg="modSp mod">
        <pc:chgData name="Desai, Stuti (Document Accessibility Specialist)" userId="4466d87a-2609-4fc0-b808-d10f4f45e676" providerId="ADAL" clId="{4EC9BD30-5124-41E0-A922-3BA723B68E4E}" dt="2023-05-17T19:32:30.220" v="2585" actId="13244"/>
        <pc:sldMkLst>
          <pc:docMk/>
          <pc:sldMk cId="100351715" sldId="856"/>
        </pc:sldMkLst>
        <pc:spChg chg="ord">
          <ac:chgData name="Desai, Stuti (Document Accessibility Specialist)" userId="4466d87a-2609-4fc0-b808-d10f4f45e676" providerId="ADAL" clId="{4EC9BD30-5124-41E0-A922-3BA723B68E4E}" dt="2023-05-17T19:32:30.220" v="2585" actId="13244"/>
          <ac:spMkLst>
            <pc:docMk/>
            <pc:sldMk cId="100351715" sldId="856"/>
            <ac:spMk id="4" creationId="{458FDC21-4C6C-AC1D-FA6A-103E08DF2120}"/>
          </ac:spMkLst>
        </pc:spChg>
        <pc:spChg chg="ord">
          <ac:chgData name="Desai, Stuti (Document Accessibility Specialist)" userId="4466d87a-2609-4fc0-b808-d10f4f45e676" providerId="ADAL" clId="{4EC9BD30-5124-41E0-A922-3BA723B68E4E}" dt="2023-05-17T19:32:27.499" v="2584" actId="13244"/>
          <ac:spMkLst>
            <pc:docMk/>
            <pc:sldMk cId="100351715" sldId="856"/>
            <ac:spMk id="7" creationId="{0628FBC1-568A-47E6-A4C7-64C5F845108F}"/>
          </ac:spMkLst>
        </pc:spChg>
        <pc:picChg chg="mod ord">
          <ac:chgData name="Desai, Stuti (Document Accessibility Specialist)" userId="4466d87a-2609-4fc0-b808-d10f4f45e676" providerId="ADAL" clId="{4EC9BD30-5124-41E0-A922-3BA723B68E4E}" dt="2023-05-17T19:32:20.804" v="2583" actId="13244"/>
          <ac:picMkLst>
            <pc:docMk/>
            <pc:sldMk cId="100351715" sldId="856"/>
            <ac:picMk id="8" creationId="{A4780E40-574E-1782-6AF0-0A39922B051F}"/>
          </ac:picMkLst>
        </pc:picChg>
      </pc:sldChg>
      <pc:sldChg chg="modSp mod">
        <pc:chgData name="Desai, Stuti (Document Accessibility Specialist)" userId="4466d87a-2609-4fc0-b808-d10f4f45e676" providerId="ADAL" clId="{4EC9BD30-5124-41E0-A922-3BA723B68E4E}" dt="2023-05-17T19:30:34.617" v="2573" actId="962"/>
        <pc:sldMkLst>
          <pc:docMk/>
          <pc:sldMk cId="4133371352" sldId="858"/>
        </pc:sldMkLst>
        <pc:spChg chg="ord">
          <ac:chgData name="Desai, Stuti (Document Accessibility Specialist)" userId="4466d87a-2609-4fc0-b808-d10f4f45e676" providerId="ADAL" clId="{4EC9BD30-5124-41E0-A922-3BA723B68E4E}" dt="2023-05-17T19:30:32.591" v="2572" actId="13244"/>
          <ac:spMkLst>
            <pc:docMk/>
            <pc:sldMk cId="4133371352" sldId="858"/>
            <ac:spMk id="3" creationId="{E91ED945-4318-413A-B432-AA8027C01FD1}"/>
          </ac:spMkLst>
        </pc:spChg>
        <pc:spChg chg="mod">
          <ac:chgData name="Desai, Stuti (Document Accessibility Specialist)" userId="4466d87a-2609-4fc0-b808-d10f4f45e676" providerId="ADAL" clId="{4EC9BD30-5124-41E0-A922-3BA723B68E4E}" dt="2023-05-17T19:30:34.617" v="2573" actId="962"/>
          <ac:spMkLst>
            <pc:docMk/>
            <pc:sldMk cId="4133371352" sldId="858"/>
            <ac:spMk id="12" creationId="{7BB959DD-FD32-42D4-8632-7E9DF481BC1E}"/>
          </ac:spMkLst>
        </pc:spChg>
        <pc:graphicFrameChg chg="mod">
          <ac:chgData name="Desai, Stuti (Document Accessibility Specialist)" userId="4466d87a-2609-4fc0-b808-d10f4f45e676" providerId="ADAL" clId="{4EC9BD30-5124-41E0-A922-3BA723B68E4E}" dt="2023-05-17T19:29:24.999" v="2565" actId="962"/>
          <ac:graphicFrameMkLst>
            <pc:docMk/>
            <pc:sldMk cId="4133371352" sldId="858"/>
            <ac:graphicFrameMk id="4" creationId="{6576BCBE-F689-2BC8-9315-43A2DB91E6B8}"/>
          </ac:graphicFrameMkLst>
        </pc:graphicFrameChg>
      </pc:sldChg>
      <pc:sldChg chg="modSp mod">
        <pc:chgData name="Desai, Stuti (Document Accessibility Specialist)" userId="4466d87a-2609-4fc0-b808-d10f4f45e676" providerId="ADAL" clId="{4EC9BD30-5124-41E0-A922-3BA723B68E4E}" dt="2023-05-17T19:33:50.841" v="2595" actId="13244"/>
        <pc:sldMkLst>
          <pc:docMk/>
          <pc:sldMk cId="1050717155" sldId="859"/>
        </pc:sldMkLst>
        <pc:spChg chg="ord">
          <ac:chgData name="Desai, Stuti (Document Accessibility Specialist)" userId="4466d87a-2609-4fc0-b808-d10f4f45e676" providerId="ADAL" clId="{4EC9BD30-5124-41E0-A922-3BA723B68E4E}" dt="2023-05-17T19:33:50.841" v="2595" actId="13244"/>
          <ac:spMkLst>
            <pc:docMk/>
            <pc:sldMk cId="1050717155" sldId="859"/>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3043649" cy="466379"/>
          </a:xfrm>
          <a:prstGeom prst="rect">
            <a:avLst/>
          </a:prstGeom>
        </p:spPr>
        <p:txBody>
          <a:bodyPr vert="horz" lIns="88275" tIns="44137" rIns="88275" bIns="44137" rtlCol="0"/>
          <a:lstStyle>
            <a:lvl1pPr algn="l">
              <a:defRPr sz="1100"/>
            </a:lvl1pPr>
          </a:lstStyle>
          <a:p>
            <a:endParaRPr lang="en-US"/>
          </a:p>
        </p:txBody>
      </p:sp>
      <p:sp>
        <p:nvSpPr>
          <p:cNvPr id="3" name="Date Placeholder 2"/>
          <p:cNvSpPr>
            <a:spLocks noGrp="1"/>
          </p:cNvSpPr>
          <p:nvPr>
            <p:ph type="dt" sz="quarter" idx="1"/>
          </p:nvPr>
        </p:nvSpPr>
        <p:spPr>
          <a:xfrm>
            <a:off x="3977928" y="5"/>
            <a:ext cx="3043649" cy="466379"/>
          </a:xfrm>
          <a:prstGeom prst="rect">
            <a:avLst/>
          </a:prstGeom>
        </p:spPr>
        <p:txBody>
          <a:bodyPr vert="horz" lIns="88275" tIns="44137" rIns="88275" bIns="44137" rtlCol="0"/>
          <a:lstStyle>
            <a:lvl1pPr algn="r">
              <a:defRPr sz="1100"/>
            </a:lvl1pPr>
          </a:lstStyle>
          <a:p>
            <a:fld id="{1527F170-2729-4758-88CD-38382A6561C5}" type="datetimeFigureOut">
              <a:rPr lang="en-US" smtClean="0"/>
              <a:t>5/17/2023</a:t>
            </a:fld>
            <a:endParaRPr lang="en-US"/>
          </a:p>
        </p:txBody>
      </p:sp>
      <p:sp>
        <p:nvSpPr>
          <p:cNvPr id="4" name="Footer Placeholder 3"/>
          <p:cNvSpPr>
            <a:spLocks noGrp="1"/>
          </p:cNvSpPr>
          <p:nvPr>
            <p:ph type="ftr" sz="quarter" idx="2"/>
          </p:nvPr>
        </p:nvSpPr>
        <p:spPr>
          <a:xfrm>
            <a:off x="2" y="8842722"/>
            <a:ext cx="3043649" cy="466378"/>
          </a:xfrm>
          <a:prstGeom prst="rect">
            <a:avLst/>
          </a:prstGeom>
        </p:spPr>
        <p:txBody>
          <a:bodyPr vert="horz" lIns="88275" tIns="44137" rIns="88275" bIns="44137" rtlCol="0" anchor="b"/>
          <a:lstStyle>
            <a:lvl1pPr algn="l">
              <a:defRPr sz="1100"/>
            </a:lvl1pPr>
          </a:lstStyle>
          <a:p>
            <a:endParaRPr lang="en-US"/>
          </a:p>
        </p:txBody>
      </p:sp>
      <p:sp>
        <p:nvSpPr>
          <p:cNvPr id="5" name="Slide Number Placeholder 4"/>
          <p:cNvSpPr>
            <a:spLocks noGrp="1"/>
          </p:cNvSpPr>
          <p:nvPr>
            <p:ph type="sldNum" sz="quarter" idx="3"/>
          </p:nvPr>
        </p:nvSpPr>
        <p:spPr>
          <a:xfrm>
            <a:off x="3977928" y="8842722"/>
            <a:ext cx="3043649" cy="466378"/>
          </a:xfrm>
          <a:prstGeom prst="rect">
            <a:avLst/>
          </a:prstGeom>
        </p:spPr>
        <p:txBody>
          <a:bodyPr vert="horz" lIns="88275" tIns="44137" rIns="88275" bIns="44137" rtlCol="0" anchor="b"/>
          <a:lstStyle>
            <a:lvl1pPr algn="r">
              <a:defRPr sz="1100"/>
            </a:lvl1pPr>
          </a:lstStyle>
          <a:p>
            <a:fld id="{CFD9D2C1-37AE-4A4C-8BA7-37E0D4FBB769}" type="slidenum">
              <a:rPr lang="en-US" smtClean="0"/>
              <a:t>‹#›</a:t>
            </a:fld>
            <a:endParaRPr lang="en-US"/>
          </a:p>
        </p:txBody>
      </p:sp>
    </p:spTree>
    <p:extLst>
      <p:ext uri="{BB962C8B-B14F-4D97-AF65-F5344CB8AC3E}">
        <p14:creationId xmlns:p14="http://schemas.microsoft.com/office/powerpoint/2010/main" val="359985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43343" cy="465455"/>
          </a:xfrm>
          <a:prstGeom prst="rect">
            <a:avLst/>
          </a:prstGeom>
        </p:spPr>
        <p:txBody>
          <a:bodyPr vert="horz" lIns="93307" tIns="46654" rIns="93307" bIns="46654" rtlCol="0"/>
          <a:lstStyle>
            <a:lvl1pPr algn="l">
              <a:defRPr sz="1100"/>
            </a:lvl1pPr>
          </a:lstStyle>
          <a:p>
            <a:endParaRPr lang="en-US"/>
          </a:p>
        </p:txBody>
      </p:sp>
      <p:sp>
        <p:nvSpPr>
          <p:cNvPr id="3" name="Date Placeholder 2"/>
          <p:cNvSpPr>
            <a:spLocks noGrp="1"/>
          </p:cNvSpPr>
          <p:nvPr>
            <p:ph type="dt" idx="1"/>
          </p:nvPr>
        </p:nvSpPr>
        <p:spPr>
          <a:xfrm>
            <a:off x="3978134" y="1"/>
            <a:ext cx="3043343" cy="465455"/>
          </a:xfrm>
          <a:prstGeom prst="rect">
            <a:avLst/>
          </a:prstGeom>
        </p:spPr>
        <p:txBody>
          <a:bodyPr vert="horz" lIns="93307" tIns="46654" rIns="93307" bIns="46654" rtlCol="0"/>
          <a:lstStyle>
            <a:lvl1pPr algn="r">
              <a:defRPr sz="1100"/>
            </a:lvl1pPr>
          </a:lstStyle>
          <a:p>
            <a:fld id="{0461780B-9D8C-42AF-B543-575A3860CDB8}" type="datetimeFigureOut">
              <a:rPr lang="en-US" smtClean="0"/>
              <a:t>5/17/2023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7" tIns="46654" rIns="93307" bIns="46654" rtlCol="0" anchor="ctr"/>
          <a:lstStyle/>
          <a:p>
            <a:endParaRPr lang="en-US"/>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07" tIns="46654" rIns="93307" bIns="466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31"/>
            <a:ext cx="3043343" cy="465455"/>
          </a:xfrm>
          <a:prstGeom prst="rect">
            <a:avLst/>
          </a:prstGeom>
        </p:spPr>
        <p:txBody>
          <a:bodyPr vert="horz" lIns="93307" tIns="46654" rIns="93307" bIns="46654" rtlCol="0" anchor="b"/>
          <a:lstStyle>
            <a:lvl1pPr algn="l">
              <a:defRPr sz="1100"/>
            </a:lvl1pPr>
          </a:lstStyle>
          <a:p>
            <a:endParaRPr lang="en-US"/>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307" tIns="46654" rIns="93307" bIns="46654" rtlCol="0" anchor="b"/>
          <a:lstStyle>
            <a:lvl1pPr algn="r">
              <a:defRPr sz="1100"/>
            </a:lvl1pPr>
          </a:lstStyle>
          <a:p>
            <a:fld id="{F91DD909-CFED-4868-B525-558B373A3F2D}" type="slidenum">
              <a:rPr lang="en-US" smtClean="0"/>
              <a:t>‹#›</a:t>
            </a:fld>
            <a:endParaRPr lang="en-US"/>
          </a:p>
        </p:txBody>
      </p:sp>
    </p:spTree>
    <p:extLst>
      <p:ext uri="{BB962C8B-B14F-4D97-AF65-F5344CB8AC3E}">
        <p14:creationId xmlns:p14="http://schemas.microsoft.com/office/powerpoint/2010/main" val="67008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1DD909-CFED-4868-B525-558B373A3F2D}" type="slidenum">
              <a:rPr lang="en-US" smtClean="0"/>
              <a:t>1</a:t>
            </a:fld>
            <a:endParaRPr lang="en-US"/>
          </a:p>
        </p:txBody>
      </p:sp>
    </p:spTree>
    <p:extLst>
      <p:ext uri="{BB962C8B-B14F-4D97-AF65-F5344CB8AC3E}">
        <p14:creationId xmlns:p14="http://schemas.microsoft.com/office/powerpoint/2010/main" val="396806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DD909-CFED-4868-B525-558B373A3F2D}" type="slidenum">
              <a:rPr lang="en-US" smtClean="0"/>
              <a:t>2</a:t>
            </a:fld>
            <a:endParaRPr lang="en-US"/>
          </a:p>
        </p:txBody>
      </p:sp>
    </p:spTree>
    <p:extLst>
      <p:ext uri="{BB962C8B-B14F-4D97-AF65-F5344CB8AC3E}">
        <p14:creationId xmlns:p14="http://schemas.microsoft.com/office/powerpoint/2010/main" val="169844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DD909-CFED-4868-B525-558B373A3F2D}" type="slidenum">
              <a:rPr lang="en-US" smtClean="0"/>
              <a:t>3</a:t>
            </a:fld>
            <a:endParaRPr lang="en-US"/>
          </a:p>
        </p:txBody>
      </p:sp>
    </p:spTree>
    <p:extLst>
      <p:ext uri="{BB962C8B-B14F-4D97-AF65-F5344CB8AC3E}">
        <p14:creationId xmlns:p14="http://schemas.microsoft.com/office/powerpoint/2010/main" val="108029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DD909-CFED-4868-B525-558B373A3F2D}" type="slidenum">
              <a:rPr lang="en-US" smtClean="0"/>
              <a:t>4</a:t>
            </a:fld>
            <a:endParaRPr lang="en-US"/>
          </a:p>
        </p:txBody>
      </p:sp>
    </p:spTree>
    <p:extLst>
      <p:ext uri="{BB962C8B-B14F-4D97-AF65-F5344CB8AC3E}">
        <p14:creationId xmlns:p14="http://schemas.microsoft.com/office/powerpoint/2010/main" val="356639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DD909-CFED-4868-B525-558B373A3F2D}" type="slidenum">
              <a:rPr lang="en-US" smtClean="0"/>
              <a:t>5</a:t>
            </a:fld>
            <a:endParaRPr lang="en-US"/>
          </a:p>
        </p:txBody>
      </p:sp>
    </p:spTree>
    <p:extLst>
      <p:ext uri="{BB962C8B-B14F-4D97-AF65-F5344CB8AC3E}">
        <p14:creationId xmlns:p14="http://schemas.microsoft.com/office/powerpoint/2010/main" val="346150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DD909-CFED-4868-B525-558B373A3F2D}" type="slidenum">
              <a:rPr lang="en-US" smtClean="0"/>
              <a:t>6</a:t>
            </a:fld>
            <a:endParaRPr lang="en-US"/>
          </a:p>
        </p:txBody>
      </p:sp>
    </p:spTree>
    <p:extLst>
      <p:ext uri="{BB962C8B-B14F-4D97-AF65-F5344CB8AC3E}">
        <p14:creationId xmlns:p14="http://schemas.microsoft.com/office/powerpoint/2010/main" val="323530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DD909-CFED-4868-B525-558B373A3F2D}" type="slidenum">
              <a:rPr lang="en-US" smtClean="0"/>
              <a:t>7</a:t>
            </a:fld>
            <a:endParaRPr lang="en-US"/>
          </a:p>
        </p:txBody>
      </p:sp>
    </p:spTree>
    <p:extLst>
      <p:ext uri="{BB962C8B-B14F-4D97-AF65-F5344CB8AC3E}">
        <p14:creationId xmlns:p14="http://schemas.microsoft.com/office/powerpoint/2010/main" val="1129200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1DD909-CFED-4868-B525-558B373A3F2D}" type="slidenum">
              <a:rPr lang="en-US" smtClean="0"/>
              <a:t>8</a:t>
            </a:fld>
            <a:endParaRPr lang="en-US"/>
          </a:p>
        </p:txBody>
      </p:sp>
    </p:spTree>
    <p:extLst>
      <p:ext uri="{BB962C8B-B14F-4D97-AF65-F5344CB8AC3E}">
        <p14:creationId xmlns:p14="http://schemas.microsoft.com/office/powerpoint/2010/main" val="654691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142041" y="2895600"/>
            <a:ext cx="6858000" cy="990600"/>
          </a:xfrm>
        </p:spPr>
        <p:txBody>
          <a:bodyPr anchor="t" anchorCtr="0"/>
          <a:lstStyle>
            <a:lvl1pPr algn="ctr">
              <a:defRPr sz="3200">
                <a:solidFill>
                  <a:schemeClr val="tx2">
                    <a:lumMod val="50000"/>
                  </a:schemeClr>
                </a:solidFill>
              </a:defRPr>
            </a:lvl1pPr>
          </a:lstStyle>
          <a:p>
            <a:r>
              <a:rPr kumimoji="0" lang="en-US"/>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5920" y="640080"/>
            <a:ext cx="5850242" cy="1745823"/>
          </a:xfrm>
          <a:prstGeom prst="rect">
            <a:avLst/>
          </a:prstGeom>
        </p:spPr>
      </p:pic>
      <p:pic>
        <p:nvPicPr>
          <p:cNvPr id="4" name="Picture 3" descr="Text&#10;&#10;Description automatically generated">
            <a:extLst>
              <a:ext uri="{FF2B5EF4-FFF2-40B4-BE49-F238E27FC236}">
                <a16:creationId xmlns:a16="http://schemas.microsoft.com/office/drawing/2014/main" id="{2A741925-D648-4038-94C2-F0AB0CF8A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6224514"/>
            <a:ext cx="990600" cy="565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62716ED7-3343-4A43-8BD6-6F268AE424C5}" type="slidenum">
              <a:rPr lang="en-US" smtClean="0"/>
              <a:pPr/>
              <a:t>‹#›</a:t>
            </a:fld>
            <a:endParaRPr lang="en-US"/>
          </a:p>
        </p:txBody>
      </p:sp>
      <p:sp>
        <p:nvSpPr>
          <p:cNvPr id="8" name="Content Placeholder 7"/>
          <p:cNvSpPr>
            <a:spLocks noGrp="1"/>
          </p:cNvSpPr>
          <p:nvPr>
            <p:ph sz="quarter" idx="1"/>
          </p:nvPr>
        </p:nvSpPr>
        <p:spPr>
          <a:xfrm>
            <a:off x="457200" y="1066800"/>
            <a:ext cx="8229600" cy="5181600"/>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lvl1pPr>
              <a:defRPr>
                <a:solidFill>
                  <a:schemeClr val="tx2">
                    <a:lumMod val="50000"/>
                  </a:schemeClr>
                </a:solidFill>
              </a:defRPr>
            </a:lvl1pPr>
          </a:lstStyle>
          <a:p>
            <a:r>
              <a:rPr kumimoji="0" lang="en-US"/>
              <a:t>Click to edit Master title style</a:t>
            </a:r>
          </a:p>
        </p:txBody>
      </p:sp>
      <p:sp>
        <p:nvSpPr>
          <p:cNvPr id="7" name="Slide Number Placeholder 6"/>
          <p:cNvSpPr>
            <a:spLocks noGrp="1"/>
          </p:cNvSpPr>
          <p:nvPr>
            <p:ph type="sldNum" sz="quarter" idx="12"/>
          </p:nvPr>
        </p:nvSpPr>
        <p:spPr/>
        <p:txBody>
          <a:bodyPr/>
          <a:lstStyle/>
          <a:p>
            <a:fld id="{62716ED7-3343-4A43-8BD6-6F268AE424C5}"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762000"/>
          </a:xfrm>
          <a:prstGeom prst="rect">
            <a:avLst/>
          </a:prstGeom>
        </p:spPr>
        <p:txBody>
          <a:bodyPr vert="horz" anchor="ctr" anchorCtr="0">
            <a:normAutofit/>
          </a:bodyPr>
          <a:lstStyle/>
          <a:p>
            <a:r>
              <a:rPr kumimoji="0" lang="en-US"/>
              <a:t>Click to edit Master title style</a:t>
            </a:r>
          </a:p>
        </p:txBody>
      </p:sp>
      <p:sp>
        <p:nvSpPr>
          <p:cNvPr id="13" name="Text Placeholder 12"/>
          <p:cNvSpPr>
            <a:spLocks noGrp="1"/>
          </p:cNvSpPr>
          <p:nvPr>
            <p:ph type="body" idx="1"/>
          </p:nvPr>
        </p:nvSpPr>
        <p:spPr>
          <a:xfrm>
            <a:off x="457200" y="990600"/>
            <a:ext cx="8229600" cy="52578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3" name="Slide Number Placeholder 22"/>
          <p:cNvSpPr>
            <a:spLocks noGrp="1"/>
          </p:cNvSpPr>
          <p:nvPr>
            <p:ph type="sldNum" sz="quarter" idx="4"/>
          </p:nvPr>
        </p:nvSpPr>
        <p:spPr>
          <a:xfrm>
            <a:off x="6705600" y="6390361"/>
            <a:ext cx="1981200" cy="365760"/>
          </a:xfrm>
          <a:prstGeom prst="rect">
            <a:avLst/>
          </a:prstGeom>
        </p:spPr>
        <p:txBody>
          <a:bodyPr vert="horz"/>
          <a:lstStyle>
            <a:lvl1pPr algn="r" eaLnBrk="1" latinLnBrk="0" hangingPunct="1">
              <a:defRPr kumimoji="0" sz="1200">
                <a:solidFill>
                  <a:schemeClr val="tx2">
                    <a:lumMod val="50000"/>
                  </a:schemeClr>
                </a:solidFill>
                <a:latin typeface="Arial" pitchFamily="34" charset="0"/>
                <a:cs typeface="Arial" pitchFamily="34" charset="0"/>
              </a:defRPr>
            </a:lvl1pPr>
          </a:lstStyle>
          <a:p>
            <a:fld id="{62716ED7-3343-4A43-8BD6-6F268AE424C5}" type="slidenum">
              <a:rPr lang="en-US" smtClean="0"/>
              <a:pPr/>
              <a:t>‹#›</a:t>
            </a:fld>
            <a:endParaRPr lang="en-US"/>
          </a:p>
        </p:txBody>
      </p:sp>
      <p:sp>
        <p:nvSpPr>
          <p:cNvPr id="11" name="Straight Connector 10"/>
          <p:cNvSpPr>
            <a:spLocks noChangeShapeType="1"/>
          </p:cNvSpPr>
          <p:nvPr userDrawn="1"/>
        </p:nvSpPr>
        <p:spPr bwMode="auto">
          <a:xfrm>
            <a:off x="457200" y="914400"/>
            <a:ext cx="8229600" cy="0"/>
          </a:xfrm>
          <a:prstGeom prst="line">
            <a:avLst/>
          </a:prstGeom>
          <a:noFill/>
          <a:ln w="63500" cap="flat"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anchor="t" compatLnSpc="1"/>
          <a:lstStyle/>
          <a:p>
            <a:endParaRPr kumimoji="0" lang="en-US">
              <a:latin typeface="Arial" panose="020B0604020202020204" pitchFamily="34" charset="0"/>
              <a:cs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A0EDCCE0-E6E3-4927-B719-15571E4EAE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8600" y="6220188"/>
            <a:ext cx="990600" cy="565150"/>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Lst>
  <p:hf hdr="0" dt="0"/>
  <p:txStyles>
    <p:titleStyle>
      <a:lvl1pPr algn="ctr" rtl="0" eaLnBrk="1" latinLnBrk="0" hangingPunct="1">
        <a:spcBef>
          <a:spcPct val="0"/>
        </a:spcBef>
        <a:buNone/>
        <a:defRPr kumimoji="0" sz="3600" b="1" kern="1200">
          <a:solidFill>
            <a:schemeClr val="tx2">
              <a:lumMod val="50000"/>
            </a:schemeClr>
          </a:solidFill>
          <a:latin typeface="Arial" pitchFamily="34" charset="0"/>
          <a:ea typeface="+mj-ea"/>
          <a:cs typeface="Arial" pitchFamily="34" charset="0"/>
        </a:defRPr>
      </a:lvl1pPr>
    </p:titleStyle>
    <p:bodyStyle>
      <a:lvl1pPr marL="274320" indent="-274320" algn="l" rtl="0" eaLnBrk="1" latinLnBrk="0" hangingPunct="1">
        <a:spcBef>
          <a:spcPts val="600"/>
        </a:spcBef>
        <a:buClr>
          <a:schemeClr val="tx1">
            <a:lumMod val="50000"/>
            <a:lumOff val="50000"/>
          </a:schemeClr>
        </a:buClr>
        <a:buSzPct val="85000"/>
        <a:buFont typeface="Wingdings" pitchFamily="2" charset="2"/>
        <a:buChar char="§"/>
        <a:defRPr kumimoji="0" sz="2400" b="1" kern="1200">
          <a:solidFill>
            <a:schemeClr val="tx2">
              <a:lumMod val="50000"/>
            </a:schemeClr>
          </a:solidFill>
          <a:latin typeface="Arial" pitchFamily="34" charset="0"/>
          <a:ea typeface="+mn-ea"/>
          <a:cs typeface="Arial" pitchFamily="34" charset="0"/>
        </a:defRPr>
      </a:lvl1pPr>
      <a:lvl2pPr marL="548640" indent="-274320" algn="l" rtl="0" eaLnBrk="1" latinLnBrk="0" hangingPunct="1">
        <a:spcBef>
          <a:spcPts val="500"/>
        </a:spcBef>
        <a:buClr>
          <a:schemeClr val="tx1">
            <a:lumMod val="50000"/>
            <a:lumOff val="50000"/>
          </a:schemeClr>
        </a:buClr>
        <a:buSzPct val="85000"/>
        <a:buFont typeface="Arial" pitchFamily="34" charset="0"/>
        <a:buChar char="•"/>
        <a:defRPr kumimoji="0" sz="2200" kern="1200">
          <a:solidFill>
            <a:schemeClr val="tx2">
              <a:lumMod val="50000"/>
            </a:schemeClr>
          </a:solidFill>
          <a:latin typeface="Arial" pitchFamily="34" charset="0"/>
          <a:ea typeface="+mn-ea"/>
          <a:cs typeface="Arial" pitchFamily="34" charset="0"/>
        </a:defRPr>
      </a:lvl2pPr>
      <a:lvl3pPr marL="822960" indent="-228600" algn="l" rtl="0" eaLnBrk="1" latinLnBrk="0" hangingPunct="1">
        <a:spcBef>
          <a:spcPts val="500"/>
        </a:spcBef>
        <a:buClr>
          <a:schemeClr val="tx1">
            <a:lumMod val="50000"/>
            <a:lumOff val="50000"/>
          </a:schemeClr>
        </a:buClr>
        <a:buSzPct val="85000"/>
        <a:buFont typeface="Wingdings" pitchFamily="2" charset="2"/>
        <a:buChar char="§"/>
        <a:defRPr kumimoji="0" sz="2000" kern="1200">
          <a:solidFill>
            <a:schemeClr val="tx2">
              <a:lumMod val="50000"/>
            </a:schemeClr>
          </a:solidFill>
          <a:latin typeface="Arial" pitchFamily="34" charset="0"/>
          <a:ea typeface="+mn-ea"/>
          <a:cs typeface="Arial" pitchFamily="34" charset="0"/>
        </a:defRPr>
      </a:lvl3pPr>
      <a:lvl4pPr marL="1097280" indent="-228600" algn="l" rtl="0" eaLnBrk="1" latinLnBrk="0" hangingPunct="1">
        <a:spcBef>
          <a:spcPts val="400"/>
        </a:spcBef>
        <a:buClr>
          <a:schemeClr val="tx1">
            <a:lumMod val="50000"/>
            <a:lumOff val="50000"/>
          </a:schemeClr>
        </a:buClr>
        <a:buSzPct val="85000"/>
        <a:buFont typeface="Arial" pitchFamily="34" charset="0"/>
        <a:buChar char="•"/>
        <a:defRPr kumimoji="0" sz="1800" kern="1200">
          <a:solidFill>
            <a:schemeClr val="tx2">
              <a:lumMod val="50000"/>
            </a:schemeClr>
          </a:solidFill>
          <a:latin typeface="Arial" pitchFamily="34" charset="0"/>
          <a:ea typeface="+mn-ea"/>
          <a:cs typeface="Arial" pitchFamily="34" charset="0"/>
        </a:defRPr>
      </a:lvl4pPr>
      <a:lvl5pPr marL="1371600" indent="-228600" algn="l" rtl="0" eaLnBrk="1" latinLnBrk="0" hangingPunct="1">
        <a:spcBef>
          <a:spcPts val="300"/>
        </a:spcBef>
        <a:buClr>
          <a:schemeClr val="tx1">
            <a:lumMod val="50000"/>
            <a:lumOff val="50000"/>
          </a:schemeClr>
        </a:buClr>
        <a:buSzPct val="85000"/>
        <a:buFont typeface="Wingdings" pitchFamily="2" charset="2"/>
        <a:buChar char="§"/>
        <a:defRPr kumimoji="0" sz="1600" kern="1200">
          <a:solidFill>
            <a:schemeClr val="tx2">
              <a:lumMod val="50000"/>
            </a:schemeClr>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pir.uconn.edu/home/dashboard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pp.powerbi.com/home" TargetMode="External"/><Relationship Id="rId5" Type="http://schemas.openxmlformats.org/officeDocument/2006/relationships/hyperlink" Target="https://bpir.uconn.edu/home/institutional-research/dashboards/"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draft.bpir.uconn.edu/dashboard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bpir.uconn.edu/home/institutional-research/dashboards-public/" TargetMode="External"/><Relationship Id="rId5" Type="http://schemas.openxmlformats.org/officeDocument/2006/relationships/image" Target="../media/image13.png"/><Relationship Id="rId4" Type="http://schemas.microsoft.com/office/2011/relationships/webextension" Target="../webextensions/webextension1.xml"/></Relationships>
</file>

<file path=ppt/slides/_rels/slide8.xml.rels><?xml version="1.0" encoding="UTF-8" standalone="yes"?>
<Relationships xmlns="http://schemas.openxmlformats.org/package/2006/relationships"><Relationship Id="rId3" Type="http://schemas.openxmlformats.org/officeDocument/2006/relationships/hyperlink" Target="https://draft.bpir.uconn.edu/dashboard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11/relationships/webextension" Target="../webextensions/webextension2.xml"/></Relationships>
</file>

<file path=ppt/slides/_rels/slide9.xml.rels><?xml version="1.0" encoding="UTF-8" standalone="yes"?>
<Relationships xmlns="http://schemas.openxmlformats.org/package/2006/relationships"><Relationship Id="rId3" Type="http://schemas.openxmlformats.org/officeDocument/2006/relationships/hyperlink" Target="mailto:daniel.sokol@uconn.edu" TargetMode="External"/><Relationship Id="rId2" Type="http://schemas.openxmlformats.org/officeDocument/2006/relationships/hyperlink" Target="https://bpir.uconn.edu/" TargetMode="External"/><Relationship Id="rId1" Type="http://schemas.openxmlformats.org/officeDocument/2006/relationships/slideLayout" Target="../slideLayouts/slideLayout3.xml"/><Relationship Id="rId6" Type="http://schemas.openxmlformats.org/officeDocument/2006/relationships/hyperlink" Target="mailto:vitaly.glybin@uconn.edu" TargetMode="External"/><Relationship Id="rId5" Type="http://schemas.openxmlformats.org/officeDocument/2006/relationships/hyperlink" Target="mailto:samuel.post@uconn.edu" TargetMode="External"/><Relationship Id="rId4" Type="http://schemas.openxmlformats.org/officeDocument/2006/relationships/hyperlink" Target="mailto:joseph.daniels@ucon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533400" y="3124200"/>
            <a:ext cx="8305800" cy="2369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lumMod val="50000"/>
                  </a:schemeClr>
                </a:solidFill>
                <a:effectLst/>
                <a:uLnTx/>
                <a:uFillTx/>
                <a:latin typeface="Franklin Gothic Demi Cond" panose="020B0706030402020204" pitchFamily="34" charset="0"/>
                <a:ea typeface="+mn-ea"/>
                <a:cs typeface="Arial" panose="020B0604020202020204" pitchFamily="34" charset="0"/>
              </a:rPr>
              <a:t>Budget, Planning and Institutional Research  Power BI Demonstration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2">
                  <a:lumMod val="50000"/>
                </a:schemeClr>
              </a:solidFill>
              <a:effectLst/>
              <a:uLnTx/>
              <a:uFillTx/>
              <a:latin typeface="Franklin Gothic Demi Cond" panose="020B07060304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50000"/>
                  </a:schemeClr>
                </a:solidFill>
                <a:effectLst/>
                <a:uLnTx/>
                <a:uFillTx/>
                <a:latin typeface="Franklin Gothic Demi Cond" panose="020B0706030402020204" pitchFamily="34" charset="0"/>
                <a:ea typeface="+mn-ea"/>
                <a:cs typeface="Arial" panose="020B0604020202020204" pitchFamily="34" charset="0"/>
              </a:rPr>
              <a:t>Dan Sokol &amp; Joe Daniels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2">
                    <a:lumMod val="50000"/>
                  </a:schemeClr>
                </a:solidFill>
                <a:effectLst/>
                <a:uLnTx/>
                <a:uFillTx/>
                <a:latin typeface="Franklin Gothic Demi Cond" panose="020B0706030402020204" pitchFamily="34" charset="0"/>
                <a:ea typeface="+mn-ea"/>
                <a:cs typeface="Arial" panose="020B0604020202020204" pitchFamily="34" charset="0"/>
              </a:rPr>
              <a:t>October 4, 2022</a:t>
            </a:r>
          </a:p>
        </p:txBody>
      </p:sp>
    </p:spTree>
    <p:extLst>
      <p:ext uri="{BB962C8B-B14F-4D97-AF65-F5344CB8AC3E}">
        <p14:creationId xmlns:p14="http://schemas.microsoft.com/office/powerpoint/2010/main" val="32101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2AD-0A49-4636-9579-9A99E4DA4D3F}"/>
              </a:ext>
            </a:extLst>
          </p:cNvPr>
          <p:cNvSpPr>
            <a:spLocks noGrp="1"/>
          </p:cNvSpPr>
          <p:nvPr>
            <p:ph type="title"/>
          </p:nvPr>
        </p:nvSpPr>
        <p:spPr>
          <a:xfrm>
            <a:off x="457200" y="94888"/>
            <a:ext cx="8229600" cy="762000"/>
          </a:xfrm>
        </p:spPr>
        <p:txBody>
          <a:bodyPr>
            <a:normAutofit/>
          </a:bodyPr>
          <a:lstStyle/>
          <a:p>
            <a:pPr>
              <a:spcBef>
                <a:spcPts val="0"/>
              </a:spcBef>
              <a:tabLst>
                <a:tab pos="457200" algn="l"/>
              </a:tabLst>
            </a:pPr>
            <a:r>
              <a:rPr lang="en-US" sz="3600">
                <a:latin typeface="Franklin Gothic Demi Cond" panose="020B0706030402020204" pitchFamily="34" charset="0"/>
                <a:ea typeface="Times New Roman" panose="02020603050405020304" pitchFamily="18" charset="0"/>
              </a:rPr>
              <a:t>Data Provided by BPIR</a:t>
            </a:r>
          </a:p>
        </p:txBody>
      </p:sp>
      <p:sp>
        <p:nvSpPr>
          <p:cNvPr id="5" name="TextBox 4"/>
          <p:cNvSpPr txBox="1"/>
          <p:nvPr/>
        </p:nvSpPr>
        <p:spPr>
          <a:xfrm>
            <a:off x="527694" y="1070137"/>
            <a:ext cx="8087725" cy="830997"/>
          </a:xfrm>
          <a:prstGeom prst="rect">
            <a:avLst/>
          </a:prstGeom>
          <a:noFill/>
        </p:spPr>
        <p:txBody>
          <a:bodyPr wrap="square" rtlCol="0">
            <a:spAutoFit/>
          </a:bodyPr>
          <a:lstStyle/>
          <a:p>
            <a:pPr algn="ctr"/>
            <a:r>
              <a:rPr lang="en-US" sz="2400">
                <a:solidFill>
                  <a:schemeClr val="accent2">
                    <a:lumMod val="75000"/>
                  </a:schemeClr>
                </a:solidFill>
                <a:latin typeface="Franklin Gothic Demi Cond" panose="020B0706030402020204" pitchFamily="34" charset="0"/>
              </a:rPr>
              <a:t>BPIR provides data for internal decision making and external mandated reporting</a:t>
            </a:r>
          </a:p>
        </p:txBody>
      </p:sp>
      <p:pic>
        <p:nvPicPr>
          <p:cNvPr id="19" name="Picture 18" descr="Student Enrollments, Student Diversity, Student Residency, Retention and Graduation, Finance, Dashboard Public and Login Required sections.">
            <a:extLst>
              <a:ext uri="{FF2B5EF4-FFF2-40B4-BE49-F238E27FC236}">
                <a16:creationId xmlns:a16="http://schemas.microsoft.com/office/drawing/2014/main" id="{B846AE7F-B16E-9A00-0B2F-66C1FE180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94" y="2125623"/>
            <a:ext cx="8087725" cy="1236553"/>
          </a:xfrm>
          <a:prstGeom prst="rect">
            <a:avLst/>
          </a:prstGeom>
        </p:spPr>
      </p:pic>
      <p:pic>
        <p:nvPicPr>
          <p:cNvPr id="13" name="Picture 12" descr="Student data has Student Enrollment headcount and FTE, Retention and Graduation Rates, and Degrees Awarded. Faculty and Staff Data includes demographics and FTE data. Productivity Reports have student credit hours, research productivity,  and teaching load by instructor type. ">
            <a:extLst>
              <a:ext uri="{FF2B5EF4-FFF2-40B4-BE49-F238E27FC236}">
                <a16:creationId xmlns:a16="http://schemas.microsoft.com/office/drawing/2014/main" id="{4A35E71E-3C12-7D41-769C-80A226AF3682}"/>
              </a:ext>
            </a:extLst>
          </p:cNvPr>
          <p:cNvPicPr>
            <a:picLocks noChangeAspect="1"/>
          </p:cNvPicPr>
          <p:nvPr/>
        </p:nvPicPr>
        <p:blipFill>
          <a:blip r:embed="rId4"/>
          <a:stretch>
            <a:fillRect/>
          </a:stretch>
        </p:blipFill>
        <p:spPr>
          <a:xfrm>
            <a:off x="629030" y="3565964"/>
            <a:ext cx="7885051" cy="2416822"/>
          </a:xfrm>
          <a:prstGeom prst="rect">
            <a:avLst/>
          </a:prstGeom>
        </p:spPr>
      </p:pic>
      <p:sp>
        <p:nvSpPr>
          <p:cNvPr id="3" name="Slide Number Placeholder 2">
            <a:extLst>
              <a:ext uri="{FF2B5EF4-FFF2-40B4-BE49-F238E27FC236}">
                <a16:creationId xmlns:a16="http://schemas.microsoft.com/office/drawing/2014/main" id="{E91ED945-4318-413A-B432-AA8027C01FD1}"/>
              </a:ext>
            </a:extLst>
          </p:cNvPr>
          <p:cNvSpPr>
            <a:spLocks noGrp="1"/>
          </p:cNvSpPr>
          <p:nvPr>
            <p:ph type="sldNum" sz="quarter" idx="12"/>
          </p:nvPr>
        </p:nvSpPr>
        <p:spPr/>
        <p:txBody>
          <a:bodyPr/>
          <a:lstStyle/>
          <a:p>
            <a:fld id="{62716ED7-3343-4A43-8BD6-6F268AE424C5}" type="slidenum">
              <a:rPr lang="en-US" smtClean="0">
                <a:latin typeface="Franklin Gothic Book" panose="020B0503020102020204" pitchFamily="34" charset="0"/>
              </a:rPr>
              <a:pPr/>
              <a:t>2</a:t>
            </a:fld>
            <a:endParaRPr lang="en-US">
              <a:latin typeface="Franklin Gothic Book" panose="020B0503020102020204" pitchFamily="34" charset="0"/>
            </a:endParaRPr>
          </a:p>
        </p:txBody>
      </p:sp>
    </p:spTree>
    <p:extLst>
      <p:ext uri="{BB962C8B-B14F-4D97-AF65-F5344CB8AC3E}">
        <p14:creationId xmlns:p14="http://schemas.microsoft.com/office/powerpoint/2010/main" val="116708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2AD-0A49-4636-9579-9A99E4DA4D3F}"/>
              </a:ext>
            </a:extLst>
          </p:cNvPr>
          <p:cNvSpPr>
            <a:spLocks noGrp="1"/>
          </p:cNvSpPr>
          <p:nvPr>
            <p:ph type="title"/>
          </p:nvPr>
        </p:nvSpPr>
        <p:spPr>
          <a:xfrm>
            <a:off x="457200" y="94888"/>
            <a:ext cx="8229600" cy="762000"/>
          </a:xfrm>
        </p:spPr>
        <p:txBody>
          <a:bodyPr>
            <a:normAutofit/>
          </a:bodyPr>
          <a:lstStyle/>
          <a:p>
            <a:r>
              <a:rPr lang="en-US">
                <a:latin typeface="Franklin Gothic Demi Cond" panose="020B0706030402020204" pitchFamily="34" charset="0"/>
              </a:rPr>
              <a:t>Previous Reporting Tools</a:t>
            </a:r>
            <a:endParaRPr lang="en-US" sz="3600" b="1">
              <a:latin typeface="Franklin Gothic Demi Cond" panose="020B0706030402020204" pitchFamily="34" charset="0"/>
            </a:endParaRPr>
          </a:p>
        </p:txBody>
      </p:sp>
      <p:sp>
        <p:nvSpPr>
          <p:cNvPr id="4" name="TextBox 3">
            <a:extLst>
              <a:ext uri="{FF2B5EF4-FFF2-40B4-BE49-F238E27FC236}">
                <a16:creationId xmlns:a16="http://schemas.microsoft.com/office/drawing/2014/main" id="{9CFE0377-DAEF-B01C-D045-617FEB6E61F9}"/>
              </a:ext>
            </a:extLst>
          </p:cNvPr>
          <p:cNvSpPr txBox="1"/>
          <p:nvPr/>
        </p:nvSpPr>
        <p:spPr>
          <a:xfrm>
            <a:off x="0" y="1078561"/>
            <a:ext cx="9144000" cy="461665"/>
          </a:xfrm>
          <a:prstGeom prst="rect">
            <a:avLst/>
          </a:prstGeom>
          <a:noFill/>
        </p:spPr>
        <p:txBody>
          <a:bodyPr wrap="square" rtlCol="0">
            <a:spAutoFit/>
          </a:bodyPr>
          <a:lstStyle/>
          <a:p>
            <a:pPr algn="ctr"/>
            <a:r>
              <a:rPr lang="en-US" sz="2400">
                <a:solidFill>
                  <a:schemeClr val="accent2">
                    <a:lumMod val="75000"/>
                  </a:schemeClr>
                </a:solidFill>
                <a:latin typeface="Franklin Gothic Demi Cond" panose="020B0706030402020204" pitchFamily="34" charset="0"/>
              </a:rPr>
              <a:t>Prior tools insufficient for end-user needs</a:t>
            </a:r>
          </a:p>
        </p:txBody>
      </p:sp>
      <p:sp>
        <p:nvSpPr>
          <p:cNvPr id="7" name="Content Placeholder 6">
            <a:extLst>
              <a:ext uri="{FF2B5EF4-FFF2-40B4-BE49-F238E27FC236}">
                <a16:creationId xmlns:a16="http://schemas.microsoft.com/office/drawing/2014/main" id="{0628FBC1-568A-47E6-A4C7-64C5F845108F}"/>
              </a:ext>
            </a:extLst>
          </p:cNvPr>
          <p:cNvSpPr>
            <a:spLocks noGrp="1"/>
          </p:cNvSpPr>
          <p:nvPr>
            <p:ph sz="quarter" idx="1"/>
          </p:nvPr>
        </p:nvSpPr>
        <p:spPr>
          <a:xfrm>
            <a:off x="609600" y="1633497"/>
            <a:ext cx="7086600" cy="4157702"/>
          </a:xfrm>
        </p:spPr>
        <p:txBody>
          <a:bodyPr>
            <a:noAutofit/>
          </a:bodyPr>
          <a:lstStyle/>
          <a:p>
            <a:pPr marL="274320" lvl="1" indent="0">
              <a:spcBef>
                <a:spcPts val="0"/>
              </a:spcBef>
              <a:buNone/>
              <a:tabLst>
                <a:tab pos="457200" algn="l"/>
              </a:tabLst>
            </a:pPr>
            <a:r>
              <a:rPr lang="en-US" sz="1800" b="1">
                <a:solidFill>
                  <a:schemeClr val="tx1"/>
                </a:solidFill>
                <a:effectLst/>
                <a:latin typeface="Franklin Gothic Book" panose="020B0503020102020204" pitchFamily="34" charset="0"/>
                <a:ea typeface="Times New Roman" panose="02020603050405020304" pitchFamily="18" charset="0"/>
              </a:rPr>
              <a:t>Static PDF/Excel Tables </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ea typeface="Times New Roman" panose="02020603050405020304" pitchFamily="18" charset="0"/>
              </a:rPr>
              <a:t>Not user-friendly: no filtering or drilldown capability</a:t>
            </a:r>
          </a:p>
          <a:p>
            <a:pPr marL="891540" lvl="2" indent="-342900">
              <a:spcBef>
                <a:spcPts val="0"/>
              </a:spcBef>
              <a:buFont typeface="Arial" panose="020B0604020202020204" pitchFamily="34" charset="0"/>
              <a:buChar char="•"/>
              <a:tabLst>
                <a:tab pos="457200" algn="l"/>
              </a:tabLst>
            </a:pPr>
            <a:r>
              <a:rPr lang="en-US" sz="1800">
                <a:solidFill>
                  <a:schemeClr val="tx1"/>
                </a:solidFill>
                <a:effectLst/>
                <a:latin typeface="Franklin Gothic Book" panose="020B0503020102020204" pitchFamily="34" charset="0"/>
                <a:ea typeface="Times New Roman" panose="02020603050405020304" pitchFamily="18" charset="0"/>
              </a:rPr>
              <a:t>Manually produced, time consuming</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rPr>
              <a:t>Multiple reports for request variations</a:t>
            </a:r>
          </a:p>
          <a:p>
            <a:pPr marL="822960" lvl="3" indent="0">
              <a:spcBef>
                <a:spcPts val="0"/>
              </a:spcBef>
              <a:buNone/>
              <a:tabLst>
                <a:tab pos="457200" algn="l"/>
              </a:tabLst>
            </a:pPr>
            <a:endParaRPr lang="en-US">
              <a:solidFill>
                <a:schemeClr val="tx1"/>
              </a:solidFill>
              <a:effectLst/>
              <a:highlight>
                <a:srgbClr val="FFFF00"/>
              </a:highlight>
              <a:latin typeface="Franklin Gothic Book" panose="020B0503020102020204" pitchFamily="34" charset="0"/>
              <a:ea typeface="Times New Roman" panose="02020603050405020304" pitchFamily="18" charset="0"/>
            </a:endParaRPr>
          </a:p>
          <a:p>
            <a:pPr marL="274320" lvl="1" indent="0">
              <a:spcBef>
                <a:spcPts val="0"/>
              </a:spcBef>
              <a:buNone/>
              <a:tabLst>
                <a:tab pos="457200" algn="l"/>
              </a:tabLst>
            </a:pPr>
            <a:r>
              <a:rPr lang="en-US" sz="1800" b="1">
                <a:solidFill>
                  <a:schemeClr val="tx1"/>
                </a:solidFill>
                <a:effectLst/>
                <a:latin typeface="Franklin Gothic Book" panose="020B0503020102020204" pitchFamily="34" charset="0"/>
                <a:ea typeface="Times New Roman" panose="02020603050405020304" pitchFamily="18" charset="0"/>
              </a:rPr>
              <a:t>SAS Visual Analytics</a:t>
            </a:r>
          </a:p>
          <a:p>
            <a:pPr marL="891540" lvl="2" indent="-342900">
              <a:spcBef>
                <a:spcPts val="0"/>
              </a:spcBef>
              <a:buFont typeface="Arial" panose="020B0604020202020204" pitchFamily="34" charset="0"/>
              <a:buChar char="•"/>
              <a:tabLst>
                <a:tab pos="457200" algn="l"/>
              </a:tabLst>
            </a:pPr>
            <a:r>
              <a:rPr lang="en-US" sz="1800">
                <a:solidFill>
                  <a:schemeClr val="tx1"/>
                </a:solidFill>
                <a:effectLst/>
                <a:latin typeface="Franklin Gothic Book" panose="020B0503020102020204" pitchFamily="34" charset="0"/>
                <a:ea typeface="Times New Roman" panose="02020603050405020304" pitchFamily="18" charset="0"/>
              </a:rPr>
              <a:t>Annual license fee</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ea typeface="Times New Roman" panose="02020603050405020304" pitchFamily="18" charset="0"/>
              </a:rPr>
              <a:t>Report development difficult</a:t>
            </a:r>
            <a:endParaRPr lang="en-US" sz="1800">
              <a:solidFill>
                <a:schemeClr val="tx1"/>
              </a:solidFill>
              <a:effectLst/>
              <a:latin typeface="Franklin Gothic Book" panose="020B0503020102020204" pitchFamily="34" charset="0"/>
              <a:ea typeface="Times New Roman" panose="02020603050405020304" pitchFamily="18" charset="0"/>
            </a:endParaRPr>
          </a:p>
          <a:p>
            <a:pPr marL="891540" lvl="2" indent="-342900">
              <a:spcBef>
                <a:spcPts val="0"/>
              </a:spcBef>
              <a:buFont typeface="Arial" panose="020B0604020202020204" pitchFamily="34" charset="0"/>
              <a:buChar char="•"/>
              <a:tabLst>
                <a:tab pos="457200" algn="l"/>
              </a:tabLst>
            </a:pPr>
            <a:r>
              <a:rPr lang="en-US" sz="1800">
                <a:solidFill>
                  <a:schemeClr val="tx1"/>
                </a:solidFill>
                <a:effectLst/>
                <a:latin typeface="Franklin Gothic Book" panose="020B0503020102020204" pitchFamily="34" charset="0"/>
                <a:ea typeface="Times New Roman" panose="02020603050405020304" pitchFamily="18" charset="0"/>
              </a:rPr>
              <a:t>Report navigation difficult for users</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ea typeface="Times New Roman" panose="02020603050405020304" pitchFamily="18" charset="0"/>
              </a:rPr>
              <a:t>Required BPIR to manually upgrade software</a:t>
            </a:r>
          </a:p>
          <a:p>
            <a:pPr marL="548640" lvl="2" indent="0">
              <a:spcBef>
                <a:spcPts val="0"/>
              </a:spcBef>
              <a:buNone/>
              <a:tabLst>
                <a:tab pos="457200" algn="l"/>
              </a:tabLst>
            </a:pPr>
            <a:endParaRPr lang="en-US" sz="1800">
              <a:solidFill>
                <a:schemeClr val="tx1"/>
              </a:solidFill>
              <a:effectLst/>
              <a:latin typeface="Franklin Gothic Book" panose="020B0503020102020204" pitchFamily="34" charset="0"/>
              <a:ea typeface="Times New Roman" panose="02020603050405020304" pitchFamily="18" charset="0"/>
            </a:endParaRPr>
          </a:p>
          <a:p>
            <a:pPr marL="274320" lvl="1" indent="0">
              <a:spcBef>
                <a:spcPts val="0"/>
              </a:spcBef>
              <a:buNone/>
              <a:tabLst>
                <a:tab pos="457200" algn="l"/>
              </a:tabLst>
            </a:pPr>
            <a:r>
              <a:rPr lang="en-US" sz="1800" b="1">
                <a:solidFill>
                  <a:schemeClr val="tx1"/>
                </a:solidFill>
                <a:latin typeface="Franklin Gothic Book" panose="020B0503020102020204" pitchFamily="34" charset="0"/>
                <a:ea typeface="Times New Roman" panose="02020603050405020304" pitchFamily="18" charset="0"/>
              </a:rPr>
              <a:t>Tableau</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ea typeface="Times New Roman" panose="02020603050405020304" pitchFamily="18" charset="0"/>
              </a:rPr>
              <a:t>Secure server version not free</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ea typeface="Times New Roman" panose="02020603050405020304" pitchFamily="18" charset="0"/>
              </a:rPr>
              <a:t>Public version can’t satisfy internal reporting requirements</a:t>
            </a:r>
            <a:endParaRPr lang="en-US" sz="1800">
              <a:effectLst/>
              <a:latin typeface="Franklin Gothic Book" panose="020B0503020102020204" pitchFamily="34"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E91ED945-4318-413A-B432-AA8027C01FD1}"/>
              </a:ext>
            </a:extLst>
          </p:cNvPr>
          <p:cNvSpPr>
            <a:spLocks noGrp="1"/>
          </p:cNvSpPr>
          <p:nvPr>
            <p:ph type="sldNum" sz="quarter" idx="12"/>
          </p:nvPr>
        </p:nvSpPr>
        <p:spPr/>
        <p:txBody>
          <a:bodyPr/>
          <a:lstStyle/>
          <a:p>
            <a:fld id="{62716ED7-3343-4A43-8BD6-6F268AE424C5}" type="slidenum">
              <a:rPr lang="en-US" smtClean="0"/>
              <a:pPr/>
              <a:t>3</a:t>
            </a:fld>
            <a:endParaRPr lang="en-US"/>
          </a:p>
        </p:txBody>
      </p:sp>
      <p:pic>
        <p:nvPicPr>
          <p:cNvPr id="1028" name="Picture 4">
            <a:extLst>
              <a:ext uri="{FF2B5EF4-FFF2-40B4-BE49-F238E27FC236}">
                <a16:creationId xmlns:a16="http://schemas.microsoft.com/office/drawing/2014/main" id="{89DF78E3-8844-C775-D486-5B6725283714}"/>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816296"/>
            <a:ext cx="828519" cy="10173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9DC3C3D-7CED-4677-F4AD-3D79B7D73EA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572" y="3352080"/>
            <a:ext cx="1845255" cy="7548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10B0F07-FF15-9477-0E8A-96706F5D0301}"/>
              </a:ext>
              <a:ext uri="{C183D7F6-B498-43B3-948B-1728B52AA6E4}">
                <adec:decorative xmlns:adec="http://schemas.microsoft.com/office/drawing/2017/decorative" val="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8528"/>
          <a:stretch/>
        </p:blipFill>
        <p:spPr bwMode="auto">
          <a:xfrm>
            <a:off x="7391400" y="4625344"/>
            <a:ext cx="1128943" cy="111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2AD-0A49-4636-9579-9A99E4DA4D3F}"/>
              </a:ext>
            </a:extLst>
          </p:cNvPr>
          <p:cNvSpPr>
            <a:spLocks noGrp="1"/>
          </p:cNvSpPr>
          <p:nvPr>
            <p:ph type="title"/>
          </p:nvPr>
        </p:nvSpPr>
        <p:spPr/>
        <p:txBody>
          <a:bodyPr>
            <a:normAutofit/>
          </a:bodyPr>
          <a:lstStyle/>
          <a:p>
            <a:r>
              <a:rPr lang="en-US" sz="3600" b="1" dirty="0">
                <a:latin typeface="Franklin Gothic Demi Cond" panose="020B0706030402020204" pitchFamily="34" charset="0"/>
              </a:rPr>
              <a:t>Why BPIR Uses Power BI</a:t>
            </a:r>
          </a:p>
        </p:txBody>
      </p:sp>
      <p:sp>
        <p:nvSpPr>
          <p:cNvPr id="6" name="TextBox 5">
            <a:extLst>
              <a:ext uri="{FF2B5EF4-FFF2-40B4-BE49-F238E27FC236}">
                <a16:creationId xmlns:a16="http://schemas.microsoft.com/office/drawing/2014/main" id="{33CD0FF1-19D9-7CAD-A1DC-7F12ECC305FA}"/>
              </a:ext>
            </a:extLst>
          </p:cNvPr>
          <p:cNvSpPr txBox="1"/>
          <p:nvPr/>
        </p:nvSpPr>
        <p:spPr>
          <a:xfrm>
            <a:off x="0" y="1082959"/>
            <a:ext cx="9144000" cy="461665"/>
          </a:xfrm>
          <a:prstGeom prst="rect">
            <a:avLst/>
          </a:prstGeom>
          <a:noFill/>
        </p:spPr>
        <p:txBody>
          <a:bodyPr wrap="square" rtlCol="0">
            <a:spAutoFit/>
          </a:bodyPr>
          <a:lstStyle/>
          <a:p>
            <a:pPr algn="ctr"/>
            <a:r>
              <a:rPr lang="en-US" sz="2400">
                <a:solidFill>
                  <a:schemeClr val="accent2">
                    <a:lumMod val="75000"/>
                  </a:schemeClr>
                </a:solidFill>
                <a:latin typeface="Franklin Gothic Demi Cond" panose="020B0706030402020204" pitchFamily="34" charset="0"/>
              </a:rPr>
              <a:t>Power BI offers more for developers and users</a:t>
            </a:r>
          </a:p>
        </p:txBody>
      </p:sp>
      <p:sp>
        <p:nvSpPr>
          <p:cNvPr id="7" name="Content Placeholder 6">
            <a:extLst>
              <a:ext uri="{FF2B5EF4-FFF2-40B4-BE49-F238E27FC236}">
                <a16:creationId xmlns:a16="http://schemas.microsoft.com/office/drawing/2014/main" id="{0628FBC1-568A-47E6-A4C7-64C5F845108F}"/>
              </a:ext>
            </a:extLst>
          </p:cNvPr>
          <p:cNvSpPr>
            <a:spLocks noGrp="1"/>
          </p:cNvSpPr>
          <p:nvPr>
            <p:ph sz="quarter" idx="1"/>
          </p:nvPr>
        </p:nvSpPr>
        <p:spPr>
          <a:xfrm>
            <a:off x="2057400" y="1620849"/>
            <a:ext cx="6781800" cy="2768403"/>
          </a:xfrm>
        </p:spPr>
        <p:txBody>
          <a:bodyPr>
            <a:normAutofit lnSpcReduction="10000"/>
          </a:bodyPr>
          <a:lstStyle/>
          <a:p>
            <a:pPr marL="0" marR="0" lvl="0" indent="0">
              <a:spcBef>
                <a:spcPts val="0"/>
              </a:spcBef>
              <a:spcAft>
                <a:spcPts val="0"/>
              </a:spcAft>
              <a:buNone/>
              <a:tabLst>
                <a:tab pos="457200" algn="l"/>
              </a:tabLst>
            </a:pPr>
            <a:r>
              <a:rPr lang="en-US" sz="1800">
                <a:solidFill>
                  <a:schemeClr val="tx1"/>
                </a:solidFill>
                <a:effectLst/>
                <a:latin typeface="Franklin Gothic Book" panose="020B0503020102020204" pitchFamily="34" charset="0"/>
                <a:ea typeface="Times New Roman" panose="02020603050405020304" pitchFamily="18" charset="0"/>
              </a:rPr>
              <a:t>The benefits of Power BI:</a:t>
            </a:r>
          </a:p>
          <a:p>
            <a:pPr lvl="1">
              <a:spcBef>
                <a:spcPts val="0"/>
              </a:spcBef>
              <a:tabLst>
                <a:tab pos="457200" algn="l"/>
              </a:tabLst>
            </a:pPr>
            <a:r>
              <a:rPr lang="en-US" sz="1800">
                <a:solidFill>
                  <a:schemeClr val="tx1"/>
                </a:solidFill>
                <a:effectLst/>
                <a:latin typeface="Franklin Gothic Book" panose="020B0503020102020204" pitchFamily="34" charset="0"/>
                <a:ea typeface="Times New Roman" panose="02020603050405020304" pitchFamily="18" charset="0"/>
              </a:rPr>
              <a:t>Microsoft product, integrates with current UConn software</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ea typeface="Times New Roman" panose="02020603050405020304" pitchFamily="18" charset="0"/>
              </a:rPr>
              <a:t>Teams, PowerPoint, Excel, and SharePoint</a:t>
            </a:r>
          </a:p>
          <a:p>
            <a:pPr lvl="1">
              <a:spcBef>
                <a:spcPts val="0"/>
              </a:spcBef>
              <a:tabLst>
                <a:tab pos="457200" algn="l"/>
              </a:tabLst>
            </a:pPr>
            <a:r>
              <a:rPr lang="en-US" sz="1800">
                <a:solidFill>
                  <a:schemeClr val="tx1"/>
                </a:solidFill>
                <a:latin typeface="Franklin Gothic Book" panose="020B0503020102020204" pitchFamily="34" charset="0"/>
                <a:ea typeface="Times New Roman" panose="02020603050405020304" pitchFamily="18" charset="0"/>
              </a:rPr>
              <a:t>Included in Office 365 - Free for UConn staff</a:t>
            </a:r>
          </a:p>
          <a:p>
            <a:pPr lvl="1">
              <a:spcBef>
                <a:spcPts val="0"/>
              </a:spcBef>
              <a:tabLst>
                <a:tab pos="457200" algn="l"/>
              </a:tabLst>
            </a:pPr>
            <a:r>
              <a:rPr lang="en-US" sz="1800">
                <a:solidFill>
                  <a:schemeClr val="tx1"/>
                </a:solidFill>
                <a:effectLst/>
                <a:latin typeface="Franklin Gothic Book" panose="020B0503020102020204" pitchFamily="34" charset="0"/>
                <a:ea typeface="Times New Roman" panose="02020603050405020304" pitchFamily="18" charset="0"/>
              </a:rPr>
              <a:t>Report development is easy and intuitive</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ea typeface="Times New Roman" panose="02020603050405020304" pitchFamily="18" charset="0"/>
              </a:rPr>
              <a:t>Easy to replicate tabs and customize reports</a:t>
            </a:r>
            <a:endParaRPr lang="en-US" sz="1800">
              <a:solidFill>
                <a:schemeClr val="tx1"/>
              </a:solidFill>
              <a:effectLst/>
              <a:latin typeface="Franklin Gothic Book" panose="020B0503020102020204" pitchFamily="34" charset="0"/>
              <a:ea typeface="Times New Roman" panose="02020603050405020304" pitchFamily="18" charset="0"/>
            </a:endParaRPr>
          </a:p>
          <a:p>
            <a:pPr lvl="1">
              <a:spcBef>
                <a:spcPts val="0"/>
              </a:spcBef>
              <a:tabLst>
                <a:tab pos="457200" algn="l"/>
              </a:tabLst>
            </a:pPr>
            <a:r>
              <a:rPr lang="en-US" sz="1800">
                <a:solidFill>
                  <a:schemeClr val="tx1"/>
                </a:solidFill>
                <a:latin typeface="Franklin Gothic Book" panose="020B0503020102020204" pitchFamily="34" charset="0"/>
                <a:ea typeface="Times New Roman" panose="02020603050405020304" pitchFamily="18" charset="0"/>
              </a:rPr>
              <a:t>Extremely user-friendly to navigate </a:t>
            </a:r>
          </a:p>
          <a:p>
            <a:pPr marL="891540" lvl="2" indent="-342900">
              <a:spcBef>
                <a:spcPts val="0"/>
              </a:spcBef>
              <a:buFont typeface="Arial" panose="020B0604020202020204" pitchFamily="34" charset="0"/>
              <a:buChar char="•"/>
              <a:tabLst>
                <a:tab pos="457200" algn="l"/>
              </a:tabLst>
            </a:pPr>
            <a:r>
              <a:rPr lang="en-US" sz="1800">
                <a:solidFill>
                  <a:schemeClr val="tx1"/>
                </a:solidFill>
                <a:latin typeface="Franklin Gothic Book" panose="020B0503020102020204" pitchFamily="34" charset="0"/>
              </a:rPr>
              <a:t>Users can make custom views</a:t>
            </a:r>
          </a:p>
          <a:p>
            <a:pPr lvl="1">
              <a:spcBef>
                <a:spcPts val="0"/>
              </a:spcBef>
              <a:tabLst>
                <a:tab pos="457200" algn="l"/>
              </a:tabLst>
            </a:pPr>
            <a:r>
              <a:rPr lang="en-US" sz="1800">
                <a:solidFill>
                  <a:schemeClr val="tx1"/>
                </a:solidFill>
                <a:effectLst/>
                <a:latin typeface="Franklin Gothic Book" panose="020B0503020102020204" pitchFamily="34" charset="0"/>
                <a:ea typeface="Times New Roman" panose="02020603050405020304" pitchFamily="18" charset="0"/>
              </a:rPr>
              <a:t>Easily </a:t>
            </a:r>
            <a:r>
              <a:rPr lang="en-US" sz="1800">
                <a:solidFill>
                  <a:schemeClr val="tx1"/>
                </a:solidFill>
                <a:latin typeface="Franklin Gothic Book" panose="020B0503020102020204" pitchFamily="34" charset="0"/>
                <a:ea typeface="Times New Roman" panose="02020603050405020304" pitchFamily="18" charset="0"/>
              </a:rPr>
              <a:t>embedded into webpages</a:t>
            </a:r>
          </a:p>
          <a:p>
            <a:pPr lvl="1">
              <a:spcBef>
                <a:spcPts val="0"/>
              </a:spcBef>
              <a:tabLst>
                <a:tab pos="457200" algn="l"/>
              </a:tabLst>
            </a:pPr>
            <a:r>
              <a:rPr lang="en-US" sz="1800">
                <a:solidFill>
                  <a:schemeClr val="tx1"/>
                </a:solidFill>
                <a:latin typeface="Franklin Gothic Book" panose="020B0503020102020204" pitchFamily="34" charset="0"/>
                <a:ea typeface="Times New Roman" panose="02020603050405020304" pitchFamily="18" charset="0"/>
              </a:rPr>
              <a:t>Future integration with SAS datasets </a:t>
            </a:r>
          </a:p>
        </p:txBody>
      </p:sp>
      <p:pic>
        <p:nvPicPr>
          <p:cNvPr id="2050" name="Picture 2">
            <a:extLst>
              <a:ext uri="{FF2B5EF4-FFF2-40B4-BE49-F238E27FC236}">
                <a16:creationId xmlns:a16="http://schemas.microsoft.com/office/drawing/2014/main" id="{25AC4AC1-BB25-C811-F25D-6C31BD432BDA}"/>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72" y="2201621"/>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Report indicates 6 Active reports, 132 total views, 23 total viewers and view trend of -71.4%. Gives information about enrollment-SAS, human resource data, credit hours by instructor type, student credit hours, productivity, and degrees awarded. ">
            <a:extLst>
              <a:ext uri="{FF2B5EF4-FFF2-40B4-BE49-F238E27FC236}">
                <a16:creationId xmlns:a16="http://schemas.microsoft.com/office/drawing/2014/main" id="{DAEE37B6-6CD7-07B7-5E41-051481F0BAEE}"/>
              </a:ext>
            </a:extLst>
          </p:cNvPr>
          <p:cNvPicPr>
            <a:picLocks noChangeAspect="1"/>
          </p:cNvPicPr>
          <p:nvPr/>
        </p:nvPicPr>
        <p:blipFill>
          <a:blip r:embed="rId4"/>
          <a:stretch>
            <a:fillRect/>
          </a:stretch>
        </p:blipFill>
        <p:spPr>
          <a:xfrm>
            <a:off x="742123" y="4267200"/>
            <a:ext cx="7659754" cy="1894049"/>
          </a:xfrm>
          <a:prstGeom prst="rect">
            <a:avLst/>
          </a:prstGeom>
        </p:spPr>
      </p:pic>
      <p:sp>
        <p:nvSpPr>
          <p:cNvPr id="3" name="Slide Number Placeholder 2">
            <a:extLst>
              <a:ext uri="{FF2B5EF4-FFF2-40B4-BE49-F238E27FC236}">
                <a16:creationId xmlns:a16="http://schemas.microsoft.com/office/drawing/2014/main" id="{E91ED945-4318-413A-B432-AA8027C01FD1}"/>
              </a:ext>
            </a:extLst>
          </p:cNvPr>
          <p:cNvSpPr>
            <a:spLocks noGrp="1"/>
          </p:cNvSpPr>
          <p:nvPr>
            <p:ph type="sldNum" sz="quarter" idx="12"/>
          </p:nvPr>
        </p:nvSpPr>
        <p:spPr/>
        <p:txBody>
          <a:bodyPr/>
          <a:lstStyle/>
          <a:p>
            <a:fld id="{62716ED7-3343-4A43-8BD6-6F268AE424C5}" type="slidenum">
              <a:rPr lang="en-US" smtClean="0"/>
              <a:pPr/>
              <a:t>4</a:t>
            </a:fld>
            <a:endParaRPr lang="en-US"/>
          </a:p>
        </p:txBody>
      </p:sp>
    </p:spTree>
    <p:extLst>
      <p:ext uri="{BB962C8B-B14F-4D97-AF65-F5344CB8AC3E}">
        <p14:creationId xmlns:p14="http://schemas.microsoft.com/office/powerpoint/2010/main" val="222877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780E40-574E-1782-6AF0-0A39922B05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971207"/>
            <a:ext cx="6705600" cy="5886793"/>
          </a:xfrm>
          <a:prstGeom prst="rect">
            <a:avLst/>
          </a:prstGeom>
        </p:spPr>
      </p:pic>
      <p:sp>
        <p:nvSpPr>
          <p:cNvPr id="2" name="Title 1">
            <a:extLst>
              <a:ext uri="{FF2B5EF4-FFF2-40B4-BE49-F238E27FC236}">
                <a16:creationId xmlns:a16="http://schemas.microsoft.com/office/drawing/2014/main" id="{E0DB92AD-0A49-4636-9579-9A99E4DA4D3F}"/>
              </a:ext>
            </a:extLst>
          </p:cNvPr>
          <p:cNvSpPr>
            <a:spLocks noGrp="1"/>
          </p:cNvSpPr>
          <p:nvPr>
            <p:ph type="title"/>
          </p:nvPr>
        </p:nvSpPr>
        <p:spPr>
          <a:xfrm>
            <a:off x="457899" y="86639"/>
            <a:ext cx="8229600" cy="782689"/>
          </a:xfrm>
        </p:spPr>
        <p:txBody>
          <a:bodyPr>
            <a:normAutofit/>
          </a:bodyPr>
          <a:lstStyle/>
          <a:p>
            <a:r>
              <a:rPr lang="en-US">
                <a:latin typeface="Franklin Gothic Demi Cond" panose="020B0706030402020204" pitchFamily="34" charset="0"/>
                <a:ea typeface="Times New Roman" panose="02020603050405020304" pitchFamily="18" charset="0"/>
              </a:rPr>
              <a:t>Access to Power BI Dashboards</a:t>
            </a:r>
            <a:endParaRPr lang="en-US" b="1">
              <a:latin typeface="Franklin Gothic Demi Cond" panose="020B0706030402020204" pitchFamily="34" charset="0"/>
            </a:endParaRPr>
          </a:p>
        </p:txBody>
      </p:sp>
      <p:sp>
        <p:nvSpPr>
          <p:cNvPr id="4" name="TextBox 3">
            <a:extLst>
              <a:ext uri="{FF2B5EF4-FFF2-40B4-BE49-F238E27FC236}">
                <a16:creationId xmlns:a16="http://schemas.microsoft.com/office/drawing/2014/main" id="{458FDC21-4C6C-AC1D-FA6A-103E08DF2120}"/>
              </a:ext>
            </a:extLst>
          </p:cNvPr>
          <p:cNvSpPr txBox="1"/>
          <p:nvPr/>
        </p:nvSpPr>
        <p:spPr>
          <a:xfrm>
            <a:off x="0" y="1077322"/>
            <a:ext cx="9144000" cy="461665"/>
          </a:xfrm>
          <a:prstGeom prst="rect">
            <a:avLst/>
          </a:prstGeom>
          <a:noFill/>
        </p:spPr>
        <p:txBody>
          <a:bodyPr wrap="square" rtlCol="0">
            <a:spAutoFit/>
          </a:bodyPr>
          <a:lstStyle/>
          <a:p>
            <a:pPr algn="ctr"/>
            <a:r>
              <a:rPr lang="en-US" sz="2400">
                <a:solidFill>
                  <a:schemeClr val="accent2">
                    <a:lumMod val="75000"/>
                  </a:schemeClr>
                </a:solidFill>
                <a:latin typeface="Franklin Gothic Demi Cond" panose="020B0706030402020204" pitchFamily="34" charset="0"/>
              </a:rPr>
              <a:t>BPIR controls access and maintains privacy</a:t>
            </a:r>
          </a:p>
        </p:txBody>
      </p:sp>
      <p:sp>
        <p:nvSpPr>
          <p:cNvPr id="7" name="Content Placeholder 6">
            <a:extLst>
              <a:ext uri="{FF2B5EF4-FFF2-40B4-BE49-F238E27FC236}">
                <a16:creationId xmlns:a16="http://schemas.microsoft.com/office/drawing/2014/main" id="{0628FBC1-568A-47E6-A4C7-64C5F845108F}"/>
              </a:ext>
            </a:extLst>
          </p:cNvPr>
          <p:cNvSpPr>
            <a:spLocks noGrp="1"/>
          </p:cNvSpPr>
          <p:nvPr>
            <p:ph sz="quarter" idx="1"/>
          </p:nvPr>
        </p:nvSpPr>
        <p:spPr>
          <a:xfrm>
            <a:off x="1009650" y="1629560"/>
            <a:ext cx="7124700" cy="4151118"/>
          </a:xfrm>
        </p:spPr>
        <p:txBody>
          <a:bodyPr>
            <a:normAutofit/>
          </a:bodyPr>
          <a:lstStyle/>
          <a:p>
            <a:pPr marL="0" indent="0">
              <a:buNone/>
            </a:pPr>
            <a:r>
              <a:rPr lang="en-US" sz="1800">
                <a:solidFill>
                  <a:schemeClr val="tx1"/>
                </a:solidFill>
                <a:latin typeface="Franklin Gothic Book" panose="020B0503020102020204" pitchFamily="34" charset="0"/>
                <a:ea typeface="Times New Roman" panose="02020603050405020304" pitchFamily="18" charset="0"/>
              </a:rPr>
              <a:t>UConn “Internal” log-in required Dashboards</a:t>
            </a:r>
          </a:p>
          <a:p>
            <a:pPr lvl="1"/>
            <a:r>
              <a:rPr lang="en-US" sz="1800">
                <a:solidFill>
                  <a:schemeClr val="tx1"/>
                </a:solidFill>
                <a:latin typeface="Franklin Gothic Book" panose="020B0503020102020204" pitchFamily="34" charset="0"/>
              </a:rPr>
              <a:t>Ongoing consultation with University Privacy Officer </a:t>
            </a:r>
          </a:p>
          <a:p>
            <a:pPr lvl="1"/>
            <a:r>
              <a:rPr lang="en-US" sz="1800">
                <a:solidFill>
                  <a:schemeClr val="tx1"/>
                </a:solidFill>
                <a:latin typeface="Franklin Gothic Book" panose="020B0503020102020204" pitchFamily="34" charset="0"/>
                <a:ea typeface="Calibri" panose="020F0502020204030204" pitchFamily="34" charset="0"/>
              </a:rPr>
              <a:t>Users request access and indicate business need</a:t>
            </a:r>
          </a:p>
          <a:p>
            <a:pPr lvl="1"/>
            <a:r>
              <a:rPr lang="en-US" sz="1800">
                <a:solidFill>
                  <a:schemeClr val="tx1"/>
                </a:solidFill>
                <a:latin typeface="Franklin Gothic Book" panose="020B0503020102020204" pitchFamily="34" charset="0"/>
                <a:ea typeface="Calibri" panose="020F0502020204030204" pitchFamily="34" charset="0"/>
              </a:rPr>
              <a:t>BPIR grants access</a:t>
            </a:r>
          </a:p>
          <a:p>
            <a:pPr lvl="1"/>
            <a:r>
              <a:rPr lang="en-US" sz="1800">
                <a:solidFill>
                  <a:schemeClr val="tx1"/>
                </a:solidFill>
                <a:latin typeface="Franklin Gothic Book" panose="020B0503020102020204" pitchFamily="34" charset="0"/>
                <a:ea typeface="Calibri" panose="020F0502020204030204" pitchFamily="34" charset="0"/>
              </a:rPr>
              <a:t>Three levels of users:</a:t>
            </a:r>
          </a:p>
          <a:p>
            <a:pPr lvl="2">
              <a:buFont typeface="Arial" panose="020B0604020202020204" pitchFamily="34" charset="0"/>
              <a:buChar char="•"/>
            </a:pPr>
            <a:r>
              <a:rPr lang="en-US" sz="1600">
                <a:solidFill>
                  <a:schemeClr val="tx1"/>
                </a:solidFill>
                <a:latin typeface="Franklin Gothic Book" panose="020B0503020102020204" pitchFamily="34" charset="0"/>
                <a:ea typeface="Calibri" panose="020F0502020204030204" pitchFamily="34" charset="0"/>
              </a:rPr>
              <a:t>High level trend overview</a:t>
            </a:r>
          </a:p>
          <a:p>
            <a:pPr lvl="2">
              <a:buFont typeface="Arial" panose="020B0604020202020204" pitchFamily="34" charset="0"/>
              <a:buChar char="•"/>
            </a:pPr>
            <a:r>
              <a:rPr lang="en-US" sz="1600">
                <a:solidFill>
                  <a:schemeClr val="tx1"/>
                </a:solidFill>
                <a:latin typeface="Franklin Gothic Book" panose="020B0503020102020204" pitchFamily="34" charset="0"/>
                <a:ea typeface="Calibri" panose="020F0502020204030204" pitchFamily="34" charset="0"/>
              </a:rPr>
              <a:t>Targeted information retrieval</a:t>
            </a:r>
          </a:p>
          <a:p>
            <a:pPr lvl="2">
              <a:buFont typeface="Arial" panose="020B0604020202020204" pitchFamily="34" charset="0"/>
              <a:buChar char="•"/>
            </a:pPr>
            <a:r>
              <a:rPr lang="en-US" sz="1600">
                <a:solidFill>
                  <a:schemeClr val="tx1"/>
                </a:solidFill>
                <a:latin typeface="Franklin Gothic Book" panose="020B0503020102020204" pitchFamily="34" charset="0"/>
                <a:ea typeface="Calibri" panose="020F0502020204030204" pitchFamily="34" charset="0"/>
              </a:rPr>
              <a:t>Export for deeper analysis</a:t>
            </a:r>
          </a:p>
          <a:p>
            <a:pPr marL="594360" lvl="2" indent="0">
              <a:buNone/>
            </a:pPr>
            <a:endParaRPr lang="en-US" sz="1800">
              <a:solidFill>
                <a:schemeClr val="tx1"/>
              </a:solidFill>
              <a:latin typeface="Franklin Gothic Book" panose="020B0503020102020204" pitchFamily="34" charset="0"/>
              <a:ea typeface="Calibri" panose="020F0502020204030204" pitchFamily="34" charset="0"/>
            </a:endParaRPr>
          </a:p>
          <a:p>
            <a:pPr marL="0" indent="0">
              <a:buNone/>
            </a:pPr>
            <a:r>
              <a:rPr lang="en-US" sz="1800">
                <a:solidFill>
                  <a:schemeClr val="tx1"/>
                </a:solidFill>
                <a:latin typeface="Franklin Gothic Book" panose="020B0503020102020204" pitchFamily="34" charset="0"/>
                <a:ea typeface="Calibri" panose="020F0502020204030204" pitchFamily="34" charset="0"/>
              </a:rPr>
              <a:t>Pilot “public” Student Enrollment Dashboard developed for Fall 2022</a:t>
            </a:r>
          </a:p>
          <a:p>
            <a:pPr lvl="1"/>
            <a:r>
              <a:rPr lang="en-US" sz="1800">
                <a:solidFill>
                  <a:schemeClr val="tx1"/>
                </a:solidFill>
                <a:latin typeface="Franklin Gothic Book" panose="020B0503020102020204" pitchFamily="34" charset="0"/>
              </a:rPr>
              <a:t>De-identified, FERPA compliant data</a:t>
            </a:r>
          </a:p>
          <a:p>
            <a:pPr lvl="1"/>
            <a:r>
              <a:rPr lang="en-US" sz="1800">
                <a:solidFill>
                  <a:schemeClr val="tx1"/>
                </a:solidFill>
                <a:latin typeface="Franklin Gothic Book" panose="020B0503020102020204" pitchFamily="34" charset="0"/>
              </a:rPr>
              <a:t>Public currently uses PDF reports on website</a:t>
            </a:r>
          </a:p>
        </p:txBody>
      </p:sp>
      <p:sp>
        <p:nvSpPr>
          <p:cNvPr id="3" name="Slide Number Placeholder 2">
            <a:extLst>
              <a:ext uri="{FF2B5EF4-FFF2-40B4-BE49-F238E27FC236}">
                <a16:creationId xmlns:a16="http://schemas.microsoft.com/office/drawing/2014/main" id="{E91ED945-4318-413A-B432-AA8027C01FD1}"/>
              </a:ext>
            </a:extLst>
          </p:cNvPr>
          <p:cNvSpPr>
            <a:spLocks noGrp="1"/>
          </p:cNvSpPr>
          <p:nvPr>
            <p:ph type="sldNum" sz="quarter" idx="12"/>
          </p:nvPr>
        </p:nvSpPr>
        <p:spPr/>
        <p:txBody>
          <a:bodyPr/>
          <a:lstStyle/>
          <a:p>
            <a:fld id="{62716ED7-3343-4A43-8BD6-6F268AE424C5}" type="slidenum">
              <a:rPr lang="en-US" smtClean="0"/>
              <a:pPr/>
              <a:t>5</a:t>
            </a:fld>
            <a:endParaRPr lang="en-US"/>
          </a:p>
        </p:txBody>
      </p:sp>
    </p:spTree>
    <p:extLst>
      <p:ext uri="{BB962C8B-B14F-4D97-AF65-F5344CB8AC3E}">
        <p14:creationId xmlns:p14="http://schemas.microsoft.com/office/powerpoint/2010/main" val="10035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2AD-0A49-4636-9579-9A99E4DA4D3F}"/>
              </a:ext>
            </a:extLst>
          </p:cNvPr>
          <p:cNvSpPr>
            <a:spLocks noGrp="1"/>
          </p:cNvSpPr>
          <p:nvPr>
            <p:ph type="title"/>
          </p:nvPr>
        </p:nvSpPr>
        <p:spPr/>
        <p:txBody>
          <a:bodyPr>
            <a:normAutofit/>
          </a:bodyPr>
          <a:lstStyle/>
          <a:p>
            <a:r>
              <a:rPr lang="en-US" sz="3600">
                <a:effectLst/>
                <a:latin typeface="Franklin Gothic Demi Cond" panose="020B0706030402020204" pitchFamily="34" charset="0"/>
                <a:ea typeface="Times New Roman" panose="02020603050405020304" pitchFamily="18" charset="0"/>
                <a:cs typeface="Calibri" panose="020F0502020204030204" pitchFamily="34" charset="0"/>
              </a:rPr>
              <a:t>Demonstration of Power BI Dashboards</a:t>
            </a:r>
          </a:p>
        </p:txBody>
      </p:sp>
      <p:sp>
        <p:nvSpPr>
          <p:cNvPr id="7" name="Content Placeholder 6">
            <a:extLst>
              <a:ext uri="{FF2B5EF4-FFF2-40B4-BE49-F238E27FC236}">
                <a16:creationId xmlns:a16="http://schemas.microsoft.com/office/drawing/2014/main" id="{0628FBC1-568A-47E6-A4C7-64C5F845108F}"/>
              </a:ext>
            </a:extLst>
          </p:cNvPr>
          <p:cNvSpPr>
            <a:spLocks noGrp="1"/>
          </p:cNvSpPr>
          <p:nvPr>
            <p:ph sz="quarter" idx="1"/>
          </p:nvPr>
        </p:nvSpPr>
        <p:spPr>
          <a:xfrm>
            <a:off x="457200" y="1084592"/>
            <a:ext cx="8229600" cy="532155"/>
          </a:xfrm>
        </p:spPr>
        <p:txBody>
          <a:bodyPr/>
          <a:lstStyle/>
          <a:p>
            <a:pPr marL="274320" lvl="1" indent="0" algn="ctr">
              <a:buNone/>
            </a:pPr>
            <a:r>
              <a:rPr lang="en-US" sz="2400">
                <a:solidFill>
                  <a:schemeClr val="accent2">
                    <a:lumMod val="75000"/>
                  </a:schemeClr>
                </a:solidFill>
                <a:latin typeface="Franklin Gothic Demi Cond" panose="020B0706030402020204" pitchFamily="34" charset="0"/>
                <a:ea typeface="Calibri" panose="020F0502020204030204" pitchFamily="34" charset="0"/>
              </a:rPr>
              <a:t>Website Version of Student Enrollment</a:t>
            </a:r>
            <a:endParaRPr lang="en-US">
              <a:solidFill>
                <a:schemeClr val="accent2">
                  <a:lumMod val="75000"/>
                </a:schemeClr>
              </a:solidFill>
              <a:latin typeface="Franklin Gothic Demi Cond" panose="020B0706030402020204" pitchFamily="34" charset="0"/>
              <a:ea typeface="Calibri" panose="020F0502020204030204" pitchFamily="34" charset="0"/>
            </a:endParaRPr>
          </a:p>
        </p:txBody>
      </p:sp>
      <p:pic>
        <p:nvPicPr>
          <p:cNvPr id="6" name="Picture 5" descr="Website includes summary, trends, demographics, and export data options. The summary section includes Gender, Degree level, School and Semester, and ethnicity information. ">
            <a:hlinkClick r:id="rId3"/>
            <a:extLst>
              <a:ext uri="{FF2B5EF4-FFF2-40B4-BE49-F238E27FC236}">
                <a16:creationId xmlns:a16="http://schemas.microsoft.com/office/drawing/2014/main" id="{11F84C6F-D41F-5FA3-DE22-C3E95A29D0BE}"/>
              </a:ext>
            </a:extLst>
          </p:cNvPr>
          <p:cNvPicPr>
            <a:picLocks noChangeAspect="1"/>
          </p:cNvPicPr>
          <p:nvPr/>
        </p:nvPicPr>
        <p:blipFill>
          <a:blip r:embed="rId4"/>
          <a:stretch>
            <a:fillRect/>
          </a:stretch>
        </p:blipFill>
        <p:spPr>
          <a:xfrm>
            <a:off x="1380772" y="1523999"/>
            <a:ext cx="6467828" cy="4062999"/>
          </a:xfrm>
          <a:prstGeom prst="rect">
            <a:avLst/>
          </a:prstGeom>
        </p:spPr>
      </p:pic>
      <p:sp>
        <p:nvSpPr>
          <p:cNvPr id="10" name="TextBox 9">
            <a:extLst>
              <a:ext uri="{FF2B5EF4-FFF2-40B4-BE49-F238E27FC236}">
                <a16:creationId xmlns:a16="http://schemas.microsoft.com/office/drawing/2014/main" id="{62469B10-34B5-D7A9-8B90-DEDEB8C249AC}"/>
              </a:ext>
            </a:extLst>
          </p:cNvPr>
          <p:cNvSpPr txBox="1"/>
          <p:nvPr/>
        </p:nvSpPr>
        <p:spPr>
          <a:xfrm>
            <a:off x="838200" y="5688014"/>
            <a:ext cx="5105400" cy="400110"/>
          </a:xfrm>
          <a:prstGeom prst="rect">
            <a:avLst/>
          </a:prstGeom>
          <a:noFill/>
        </p:spPr>
        <p:txBody>
          <a:bodyPr wrap="square">
            <a:spAutoFit/>
          </a:bodyPr>
          <a:lstStyle/>
          <a:p>
            <a:pPr marL="0" indent="0" algn="ctr">
              <a:buNone/>
            </a:pPr>
            <a:r>
              <a:rPr lang="en-US" sz="2000">
                <a:latin typeface="Franklin Gothic Book" panose="020B0503020102020204" pitchFamily="34" charset="0"/>
                <a:ea typeface="Calibri" panose="020F0502020204030204" pitchFamily="34" charset="0"/>
                <a:cs typeface="Arial" panose="020B0604020202020204" pitchFamily="34" charset="0"/>
                <a:hlinkClick r:id="rId5"/>
              </a:rPr>
              <a:t>Dashboards Login Required</a:t>
            </a:r>
            <a:endParaRPr lang="en-US" sz="2000">
              <a:latin typeface="Franklin Gothic Book" panose="020B05030201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ABC62624-1500-3034-54D4-E84D25F6C5FB}"/>
              </a:ext>
            </a:extLst>
          </p:cNvPr>
          <p:cNvSpPr txBox="1"/>
          <p:nvPr/>
        </p:nvSpPr>
        <p:spPr>
          <a:xfrm>
            <a:off x="6096000" y="5718792"/>
            <a:ext cx="1981200" cy="369332"/>
          </a:xfrm>
          <a:prstGeom prst="rect">
            <a:avLst/>
          </a:prstGeom>
          <a:noFill/>
        </p:spPr>
        <p:txBody>
          <a:bodyPr wrap="square" rtlCol="0">
            <a:spAutoFit/>
          </a:bodyPr>
          <a:lstStyle/>
          <a:p>
            <a:r>
              <a:rPr lang="en-US">
                <a:hlinkClick r:id="rId6"/>
              </a:rPr>
              <a:t>Power BI Home</a:t>
            </a:r>
            <a:endParaRPr lang="en-US"/>
          </a:p>
        </p:txBody>
      </p:sp>
      <p:sp>
        <p:nvSpPr>
          <p:cNvPr id="3" name="Slide Number Placeholder 2">
            <a:extLst>
              <a:ext uri="{FF2B5EF4-FFF2-40B4-BE49-F238E27FC236}">
                <a16:creationId xmlns:a16="http://schemas.microsoft.com/office/drawing/2014/main" id="{E91ED945-4318-413A-B432-AA8027C01FD1}"/>
              </a:ext>
            </a:extLst>
          </p:cNvPr>
          <p:cNvSpPr>
            <a:spLocks noGrp="1"/>
          </p:cNvSpPr>
          <p:nvPr>
            <p:ph type="sldNum" sz="quarter" idx="12"/>
          </p:nvPr>
        </p:nvSpPr>
        <p:spPr/>
        <p:txBody>
          <a:bodyPr/>
          <a:lstStyle/>
          <a:p>
            <a:fld id="{62716ED7-3343-4A43-8BD6-6F268AE424C5}" type="slidenum">
              <a:rPr lang="en-US" smtClean="0"/>
              <a:pPr/>
              <a:t>6</a:t>
            </a:fld>
            <a:endParaRPr lang="en-US"/>
          </a:p>
        </p:txBody>
      </p:sp>
    </p:spTree>
    <p:extLst>
      <p:ext uri="{BB962C8B-B14F-4D97-AF65-F5344CB8AC3E}">
        <p14:creationId xmlns:p14="http://schemas.microsoft.com/office/powerpoint/2010/main" val="372700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2AD-0A49-4636-9579-9A99E4DA4D3F}"/>
              </a:ext>
            </a:extLst>
          </p:cNvPr>
          <p:cNvSpPr>
            <a:spLocks noGrp="1"/>
          </p:cNvSpPr>
          <p:nvPr>
            <p:ph type="title"/>
          </p:nvPr>
        </p:nvSpPr>
        <p:spPr>
          <a:xfrm>
            <a:off x="0" y="228600"/>
            <a:ext cx="9144000" cy="609600"/>
          </a:xfrm>
        </p:spPr>
        <p:txBody>
          <a:bodyPr>
            <a:noAutofit/>
          </a:bodyPr>
          <a:lstStyle/>
          <a:p>
            <a:r>
              <a:rPr lang="en-US" dirty="0">
                <a:latin typeface="Franklin Gothic Demi Cond" panose="020B0706030402020204" pitchFamily="34" charset="0"/>
              </a:rPr>
              <a:t>Public </a:t>
            </a:r>
            <a:r>
              <a:rPr lang="en-US" sz="3600" b="1" dirty="0">
                <a:latin typeface="Franklin Gothic Demi Cond" panose="020B0706030402020204" pitchFamily="34" charset="0"/>
              </a:rPr>
              <a:t>Student Enrollment Dashboard</a:t>
            </a:r>
          </a:p>
        </p:txBody>
      </p:sp>
      <p:sp>
        <p:nvSpPr>
          <p:cNvPr id="12" name="Content Placeholder 11">
            <a:extLst>
              <a:ext uri="{FF2B5EF4-FFF2-40B4-BE49-F238E27FC236}">
                <a16:creationId xmlns:a16="http://schemas.microsoft.com/office/drawing/2014/main" id="{7BB959DD-FD32-42D4-8632-7E9DF481BC1E}"/>
              </a:ext>
              <a:ext uri="{C183D7F6-B498-43B3-948B-1728B52AA6E4}">
                <adec:decorative xmlns:adec="http://schemas.microsoft.com/office/drawing/2017/decorative" val="1"/>
              </a:ext>
            </a:extLst>
          </p:cNvPr>
          <p:cNvSpPr>
            <a:spLocks noGrp="1"/>
          </p:cNvSpPr>
          <p:nvPr>
            <p:ph sz="quarter" idx="1"/>
          </p:nvPr>
        </p:nvSpPr>
        <p:spPr>
          <a:xfrm>
            <a:off x="457200" y="1066800"/>
            <a:ext cx="8229600" cy="5090160"/>
          </a:xfrm>
        </p:spPr>
        <p:txBody>
          <a:bodyPr>
            <a:normAutofit/>
          </a:bodyPr>
          <a:lstStyle/>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latin typeface="Calibri" panose="020F0502020204030204" pitchFamily="34" charset="0"/>
              <a:ea typeface="Calibri" panose="020F0502020204030204" pitchFamily="34" charset="0"/>
            </a:endParaRPr>
          </a:p>
          <a:p>
            <a:pPr marL="0" indent="0">
              <a:buNone/>
            </a:pPr>
            <a:endParaRPr lang="en-US" sz="2000">
              <a:effectLst/>
              <a:latin typeface="Calibri" panose="020F0502020204030204" pitchFamily="34" charset="0"/>
              <a:ea typeface="Calibri" panose="020F0502020204030204" pitchFamily="34" charset="0"/>
            </a:endParaRPr>
          </a:p>
          <a:p>
            <a:pPr marL="0" indent="0">
              <a:buNone/>
            </a:pPr>
            <a:endParaRPr lang="en-US" sz="200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descr="Gives information about the public student enrollments based on school and semester of study. For instance engineering in Fall 2018 has 4302 student enrollments." title="Microsoft Power BI">
                <a:extLst>
                  <a:ext uri="{FF2B5EF4-FFF2-40B4-BE49-F238E27FC236}">
                    <a16:creationId xmlns:a16="http://schemas.microsoft.com/office/drawing/2014/main" id="{2B731EF8-F4E7-3DF2-96CF-0C000A09FC52}"/>
                  </a:ext>
                </a:extLst>
              </p:cNvPr>
              <p:cNvGraphicFramePr>
                <a:graphicFrameLocks noGrp="1"/>
              </p:cNvGraphicFramePr>
              <p:nvPr>
                <p:extLst>
                  <p:ext uri="{D42A27DB-BD31-4B8C-83A1-F6EECF244321}">
                    <p14:modId xmlns:p14="http://schemas.microsoft.com/office/powerpoint/2010/main" val="2341783617"/>
                  </p:ext>
                </p:extLst>
              </p:nvPr>
            </p:nvGraphicFramePr>
            <p:xfrm>
              <a:off x="457200" y="1066800"/>
              <a:ext cx="8229600" cy="469005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4" name="Add-in 3" descr="Gives information about the public student enrollments based on school and semester of study. For instance engineering in Fall 2018 has 4302 student enrollments." title="Microsoft Power BI">
                <a:extLst>
                  <a:ext uri="{FF2B5EF4-FFF2-40B4-BE49-F238E27FC236}">
                    <a16:creationId xmlns:a16="http://schemas.microsoft.com/office/drawing/2014/main" id="{2B731EF8-F4E7-3DF2-96CF-0C000A09FC52}"/>
                  </a:ext>
                </a:extLst>
              </p:cNvPr>
              <p:cNvPicPr>
                <a:picLocks noGrp="1" noRot="1" noChangeAspect="1" noMove="1" noResize="1" noEditPoints="1" noAdjustHandles="1" noChangeArrowheads="1" noChangeShapeType="1"/>
              </p:cNvPicPr>
              <p:nvPr/>
            </p:nvPicPr>
            <p:blipFill>
              <a:blip r:embed="rId5"/>
              <a:stretch>
                <a:fillRect/>
              </a:stretch>
            </p:blipFill>
            <p:spPr>
              <a:xfrm>
                <a:off x="457200" y="1066800"/>
                <a:ext cx="8229600" cy="4690050"/>
              </a:xfrm>
              <a:prstGeom prst="rect">
                <a:avLst/>
              </a:prstGeom>
            </p:spPr>
          </p:pic>
        </mc:Fallback>
      </mc:AlternateContent>
      <p:sp>
        <p:nvSpPr>
          <p:cNvPr id="5" name="TextBox 4">
            <a:extLst>
              <a:ext uri="{FF2B5EF4-FFF2-40B4-BE49-F238E27FC236}">
                <a16:creationId xmlns:a16="http://schemas.microsoft.com/office/drawing/2014/main" id="{2A63C525-C1D2-7259-CC8F-856B7E81965C}"/>
              </a:ext>
            </a:extLst>
          </p:cNvPr>
          <p:cNvSpPr txBox="1"/>
          <p:nvPr/>
        </p:nvSpPr>
        <p:spPr>
          <a:xfrm>
            <a:off x="3352800" y="5801591"/>
            <a:ext cx="2102755" cy="400110"/>
          </a:xfrm>
          <a:prstGeom prst="rect">
            <a:avLst/>
          </a:prstGeom>
          <a:noFill/>
        </p:spPr>
        <p:txBody>
          <a:bodyPr wrap="none" rtlCol="0">
            <a:spAutoFit/>
          </a:bodyPr>
          <a:lstStyle/>
          <a:p>
            <a:r>
              <a:rPr lang="en-US" sz="2000">
                <a:hlinkClick r:id="rId6"/>
              </a:rPr>
              <a:t>Dashboards Public</a:t>
            </a:r>
            <a:endParaRPr lang="en-US" sz="2000"/>
          </a:p>
        </p:txBody>
      </p:sp>
      <p:sp>
        <p:nvSpPr>
          <p:cNvPr id="3" name="Slide Number Placeholder 2">
            <a:extLst>
              <a:ext uri="{FF2B5EF4-FFF2-40B4-BE49-F238E27FC236}">
                <a16:creationId xmlns:a16="http://schemas.microsoft.com/office/drawing/2014/main" id="{E91ED945-4318-413A-B432-AA8027C01FD1}"/>
              </a:ext>
            </a:extLst>
          </p:cNvPr>
          <p:cNvSpPr>
            <a:spLocks noGrp="1"/>
          </p:cNvSpPr>
          <p:nvPr>
            <p:ph type="sldNum" sz="quarter" idx="12"/>
          </p:nvPr>
        </p:nvSpPr>
        <p:spPr/>
        <p:txBody>
          <a:bodyPr/>
          <a:lstStyle/>
          <a:p>
            <a:fld id="{62716ED7-3343-4A43-8BD6-6F268AE424C5}" type="slidenum">
              <a:rPr lang="en-US" smtClean="0"/>
              <a:pPr/>
              <a:t>7</a:t>
            </a:fld>
            <a:endParaRPr lang="en-US"/>
          </a:p>
        </p:txBody>
      </p:sp>
    </p:spTree>
    <p:extLst>
      <p:ext uri="{BB962C8B-B14F-4D97-AF65-F5344CB8AC3E}">
        <p14:creationId xmlns:p14="http://schemas.microsoft.com/office/powerpoint/2010/main" val="2198441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92AD-0A49-4636-9579-9A99E4DA4D3F}"/>
              </a:ext>
            </a:extLst>
          </p:cNvPr>
          <p:cNvSpPr>
            <a:spLocks noGrp="1"/>
          </p:cNvSpPr>
          <p:nvPr>
            <p:ph type="title"/>
          </p:nvPr>
        </p:nvSpPr>
        <p:spPr>
          <a:xfrm>
            <a:off x="0" y="228600"/>
            <a:ext cx="9144000" cy="609600"/>
          </a:xfrm>
        </p:spPr>
        <p:txBody>
          <a:bodyPr>
            <a:noAutofit/>
          </a:bodyPr>
          <a:lstStyle/>
          <a:p>
            <a:r>
              <a:rPr lang="en-US">
                <a:latin typeface="Franklin Gothic Demi Cond" panose="020B0706030402020204" pitchFamily="34" charset="0"/>
              </a:rPr>
              <a:t>Public </a:t>
            </a:r>
            <a:r>
              <a:rPr lang="en-US" sz="3600" b="1">
                <a:latin typeface="Franklin Gothic Demi Cond" panose="020B0706030402020204" pitchFamily="34" charset="0"/>
              </a:rPr>
              <a:t>Training Dashboard</a:t>
            </a:r>
          </a:p>
        </p:txBody>
      </p:sp>
      <p:sp>
        <p:nvSpPr>
          <p:cNvPr id="12" name="Content Placeholder 11">
            <a:extLst>
              <a:ext uri="{FF2B5EF4-FFF2-40B4-BE49-F238E27FC236}">
                <a16:creationId xmlns:a16="http://schemas.microsoft.com/office/drawing/2014/main" id="{7BB959DD-FD32-42D4-8632-7E9DF481BC1E}"/>
              </a:ext>
              <a:ext uri="{C183D7F6-B498-43B3-948B-1728B52AA6E4}">
                <adec:decorative xmlns:adec="http://schemas.microsoft.com/office/drawing/2017/decorative" val="1"/>
              </a:ext>
            </a:extLst>
          </p:cNvPr>
          <p:cNvSpPr>
            <a:spLocks noGrp="1"/>
          </p:cNvSpPr>
          <p:nvPr>
            <p:ph sz="quarter" idx="1"/>
          </p:nvPr>
        </p:nvSpPr>
        <p:spPr>
          <a:xfrm>
            <a:off x="457200" y="1066800"/>
            <a:ext cx="8229600" cy="5090160"/>
          </a:xfrm>
        </p:spPr>
        <p:txBody>
          <a:bodyPr>
            <a:normAutofit/>
          </a:bodyPr>
          <a:lstStyle/>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solidFill>
                <a:srgbClr val="0000FF"/>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None/>
            </a:pPr>
            <a:endParaRPr lang="en-US" sz="2000">
              <a:latin typeface="Calibri" panose="020F0502020204030204" pitchFamily="34" charset="0"/>
              <a:ea typeface="Calibri" panose="020F0502020204030204" pitchFamily="34" charset="0"/>
            </a:endParaRPr>
          </a:p>
          <a:p>
            <a:pPr marL="0" indent="0">
              <a:buNone/>
            </a:pPr>
            <a:endParaRPr lang="en-US" sz="2000">
              <a:effectLst/>
              <a:latin typeface="Calibri" panose="020F0502020204030204" pitchFamily="34" charset="0"/>
              <a:ea typeface="Calibri" panose="020F0502020204030204" pitchFamily="34" charset="0"/>
            </a:endParaRPr>
          </a:p>
          <a:p>
            <a:pPr marL="0" indent="0">
              <a:buNone/>
            </a:pPr>
            <a:endParaRPr lang="en-US" sz="200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descr="Power BI Training Dashboard gives a brief overview of the functionality of Power BI reports. ">
                <a:extLst>
                  <a:ext uri="{FF2B5EF4-FFF2-40B4-BE49-F238E27FC236}">
                    <a16:creationId xmlns:a16="http://schemas.microsoft.com/office/drawing/2014/main" id="{6576BCBE-F689-2BC8-9315-43A2DB91E6B8}"/>
                  </a:ext>
                </a:extLst>
              </p:cNvPr>
              <p:cNvGraphicFramePr>
                <a:graphicFrameLocks noGrp="1"/>
              </p:cNvGraphicFramePr>
              <p:nvPr>
                <p:extLst>
                  <p:ext uri="{D42A27DB-BD31-4B8C-83A1-F6EECF244321}">
                    <p14:modId xmlns:p14="http://schemas.microsoft.com/office/powerpoint/2010/main" val="2163872625"/>
                  </p:ext>
                </p:extLst>
              </p:nvPr>
            </p:nvGraphicFramePr>
            <p:xfrm>
              <a:off x="552450" y="1066800"/>
              <a:ext cx="8134350" cy="509016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4" name="Add-in 3" descr="Power BI Training Dashboard gives a brief overview of the functionality of Power BI reports. ">
                <a:extLst>
                  <a:ext uri="{FF2B5EF4-FFF2-40B4-BE49-F238E27FC236}">
                    <a16:creationId xmlns:a16="http://schemas.microsoft.com/office/drawing/2014/main" id="{6576BCBE-F689-2BC8-9315-43A2DB91E6B8}"/>
                  </a:ext>
                </a:extLst>
              </p:cNvPr>
              <p:cNvPicPr>
                <a:picLocks noGrp="1" noRot="1" noChangeAspect="1" noMove="1" noResize="1" noEditPoints="1" noAdjustHandles="1" noChangeArrowheads="1" noChangeShapeType="1"/>
              </p:cNvPicPr>
              <p:nvPr/>
            </p:nvPicPr>
            <p:blipFill>
              <a:blip r:embed="rId5"/>
              <a:stretch>
                <a:fillRect/>
              </a:stretch>
            </p:blipFill>
            <p:spPr>
              <a:xfrm>
                <a:off x="552450" y="1066800"/>
                <a:ext cx="8134350" cy="5090160"/>
              </a:xfrm>
              <a:prstGeom prst="rect">
                <a:avLst/>
              </a:prstGeom>
            </p:spPr>
          </p:pic>
        </mc:Fallback>
      </mc:AlternateContent>
      <p:sp>
        <p:nvSpPr>
          <p:cNvPr id="3" name="Slide Number Placeholder 2">
            <a:extLst>
              <a:ext uri="{FF2B5EF4-FFF2-40B4-BE49-F238E27FC236}">
                <a16:creationId xmlns:a16="http://schemas.microsoft.com/office/drawing/2014/main" id="{E91ED945-4318-413A-B432-AA8027C01FD1}"/>
              </a:ext>
            </a:extLst>
          </p:cNvPr>
          <p:cNvSpPr>
            <a:spLocks noGrp="1"/>
          </p:cNvSpPr>
          <p:nvPr>
            <p:ph type="sldNum" sz="quarter" idx="12"/>
          </p:nvPr>
        </p:nvSpPr>
        <p:spPr/>
        <p:txBody>
          <a:bodyPr/>
          <a:lstStyle/>
          <a:p>
            <a:fld id="{62716ED7-3343-4A43-8BD6-6F268AE424C5}" type="slidenum">
              <a:rPr lang="en-US" smtClean="0"/>
              <a:pPr/>
              <a:t>8</a:t>
            </a:fld>
            <a:endParaRPr lang="en-US"/>
          </a:p>
        </p:txBody>
      </p:sp>
    </p:spTree>
    <p:extLst>
      <p:ext uri="{BB962C8B-B14F-4D97-AF65-F5344CB8AC3E}">
        <p14:creationId xmlns:p14="http://schemas.microsoft.com/office/powerpoint/2010/main" val="413337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879"/>
            <a:ext cx="8229600" cy="736321"/>
          </a:xfrm>
        </p:spPr>
        <p:txBody>
          <a:bodyPr>
            <a:normAutofit/>
          </a:bodyPr>
          <a:lstStyle/>
          <a:p>
            <a:r>
              <a:rPr lang="en-US">
                <a:latin typeface="Franklin Gothic Demi Cond" panose="020B0706030402020204" pitchFamily="34" charset="0"/>
              </a:rPr>
              <a:t>Contacts</a:t>
            </a:r>
            <a:r>
              <a:rPr lang="en-US">
                <a:latin typeface="Franklin Gothic Book" panose="020B0503020102020204" pitchFamily="34" charset="0"/>
              </a:rPr>
              <a:t> </a:t>
            </a:r>
          </a:p>
        </p:txBody>
      </p:sp>
      <p:sp>
        <p:nvSpPr>
          <p:cNvPr id="4" name="Content Placeholder 3"/>
          <p:cNvSpPr>
            <a:spLocks noGrp="1"/>
          </p:cNvSpPr>
          <p:nvPr>
            <p:ph sz="quarter" idx="1"/>
          </p:nvPr>
        </p:nvSpPr>
        <p:spPr>
          <a:xfrm>
            <a:off x="457200" y="1219200"/>
            <a:ext cx="8229600" cy="4800600"/>
          </a:xfrm>
        </p:spPr>
        <p:txBody>
          <a:bodyPr>
            <a:normAutofit lnSpcReduction="10000"/>
          </a:bodyPr>
          <a:lstStyle/>
          <a:p>
            <a:pPr marL="0" indent="0">
              <a:buNone/>
            </a:pPr>
            <a:r>
              <a:rPr lang="en-US">
                <a:solidFill>
                  <a:schemeClr val="accent2">
                    <a:lumMod val="75000"/>
                  </a:schemeClr>
                </a:solidFill>
                <a:latin typeface="Franklin Gothic Demi Cond" panose="020B0706030402020204" pitchFamily="34" charset="0"/>
              </a:rPr>
              <a:t>Budget, Planning and Institutional Research</a:t>
            </a:r>
            <a:r>
              <a:rPr lang="en-US">
                <a:latin typeface="Franklin Gothic Book" panose="020B0503020102020204" pitchFamily="34" charset="0"/>
              </a:rPr>
              <a:t>	</a:t>
            </a:r>
          </a:p>
          <a:p>
            <a:r>
              <a:rPr lang="en-US" sz="1800" b="0">
                <a:latin typeface="Franklin Gothic Book" panose="020B0503020102020204" pitchFamily="34" charset="0"/>
                <a:hlinkClick r:id="rId2"/>
              </a:rPr>
              <a:t>https://bpir.uconn.edu/</a:t>
            </a:r>
            <a:endParaRPr lang="en-US" sz="1800" b="0">
              <a:latin typeface="Franklin Gothic Book" panose="020B0503020102020204" pitchFamily="34" charset="0"/>
            </a:endParaRPr>
          </a:p>
          <a:p>
            <a:endParaRPr lang="en-US" sz="1800" b="0">
              <a:latin typeface="Franklin Gothic Book" panose="020B0503020102020204" pitchFamily="34" charset="0"/>
            </a:endParaRPr>
          </a:p>
          <a:p>
            <a:pPr lvl="1"/>
            <a:r>
              <a:rPr lang="en-US" sz="1800">
                <a:latin typeface="Franklin Gothic Book" panose="020B0503020102020204" pitchFamily="34" charset="0"/>
              </a:rPr>
              <a:t>Daniel Sokol – Data Warehouse Administrator Team Lead</a:t>
            </a:r>
          </a:p>
          <a:p>
            <a:pPr lvl="2"/>
            <a:r>
              <a:rPr lang="en-US" sz="1800" u="sng">
                <a:latin typeface="Franklin Gothic Book" panose="020B0503020102020204" pitchFamily="34" charset="0"/>
                <a:hlinkClick r:id="rId3"/>
              </a:rPr>
              <a:t>daniel.sokol@uconn.edu</a:t>
            </a:r>
            <a:endParaRPr lang="en-US" sz="1800" u="sng">
              <a:latin typeface="Franklin Gothic Book" panose="020B0503020102020204" pitchFamily="34" charset="0"/>
            </a:endParaRPr>
          </a:p>
          <a:p>
            <a:pPr marL="548640" lvl="2" indent="0">
              <a:buNone/>
            </a:pPr>
            <a:endParaRPr lang="en-US" sz="1800" u="sng">
              <a:latin typeface="Franklin Gothic Book" panose="020B0503020102020204" pitchFamily="34" charset="0"/>
            </a:endParaRPr>
          </a:p>
          <a:p>
            <a:pPr lvl="1"/>
            <a:r>
              <a:rPr lang="en-US" sz="1800">
                <a:latin typeface="Franklin Gothic Book" panose="020B0503020102020204" pitchFamily="34" charset="0"/>
              </a:rPr>
              <a:t>Joseph Daniels - </a:t>
            </a:r>
            <a:r>
              <a:rPr lang="en-US" sz="1800" b="0">
                <a:latin typeface="Franklin Gothic Book" panose="020B0503020102020204" pitchFamily="34" charset="0"/>
              </a:rPr>
              <a:t>Data Warehouse Developer and Analyst II</a:t>
            </a:r>
            <a:endParaRPr lang="en-US" sz="1800" u="sng">
              <a:latin typeface="Franklin Gothic Book" panose="020B0503020102020204" pitchFamily="34" charset="0"/>
            </a:endParaRPr>
          </a:p>
          <a:p>
            <a:pPr lvl="2"/>
            <a:r>
              <a:rPr lang="en-US" sz="1800" u="sng">
                <a:latin typeface="Franklin Gothic Book" panose="020B0503020102020204" pitchFamily="34" charset="0"/>
                <a:hlinkClick r:id="rId4"/>
              </a:rPr>
              <a:t>joseph.daniels@uconn.edu</a:t>
            </a:r>
            <a:endParaRPr lang="en-US" sz="1800" u="sng">
              <a:latin typeface="Franklin Gothic Book" panose="020B0503020102020204" pitchFamily="34" charset="0"/>
            </a:endParaRPr>
          </a:p>
          <a:p>
            <a:pPr lvl="1"/>
            <a:endParaRPr lang="en-US" sz="1800">
              <a:latin typeface="Franklin Gothic Book" panose="020B0503020102020204" pitchFamily="34" charset="0"/>
            </a:endParaRPr>
          </a:p>
          <a:p>
            <a:pPr lvl="1"/>
            <a:r>
              <a:rPr lang="en-US" sz="1800" b="0">
                <a:latin typeface="Franklin Gothic Book" panose="020B0503020102020204" pitchFamily="34" charset="0"/>
              </a:rPr>
              <a:t>Sam Post - Data Warehouse Developer and Analyst</a:t>
            </a:r>
          </a:p>
          <a:p>
            <a:pPr lvl="2"/>
            <a:r>
              <a:rPr lang="en-US" sz="1800" u="sng">
                <a:latin typeface="Franklin Gothic Book" panose="020B0503020102020204" pitchFamily="34" charset="0"/>
                <a:hlinkClick r:id="rId5"/>
              </a:rPr>
              <a:t>samuel.post@uconn.edu</a:t>
            </a:r>
            <a:endParaRPr lang="en-US" sz="1800" u="sng">
              <a:latin typeface="Franklin Gothic Book" panose="020B0503020102020204" pitchFamily="34" charset="0"/>
            </a:endParaRPr>
          </a:p>
          <a:p>
            <a:pPr lvl="2"/>
            <a:endParaRPr lang="en-US" sz="1800" u="sng">
              <a:latin typeface="Franklin Gothic Book" panose="020B0503020102020204" pitchFamily="34" charset="0"/>
            </a:endParaRPr>
          </a:p>
          <a:p>
            <a:pPr lvl="1"/>
            <a:r>
              <a:rPr lang="en-US" sz="1800">
                <a:latin typeface="Franklin Gothic Book" panose="020B0503020102020204" pitchFamily="34" charset="0"/>
              </a:rPr>
              <a:t>Vitaly Glybin - Operating Systems and Applications Administrator</a:t>
            </a:r>
          </a:p>
          <a:p>
            <a:pPr lvl="2"/>
            <a:r>
              <a:rPr lang="en-US" sz="1800" u="sng">
                <a:latin typeface="Franklin Gothic Book" panose="020B0503020102020204" pitchFamily="34" charset="0"/>
                <a:hlinkClick r:id="rId6"/>
              </a:rPr>
              <a:t>vitaly.glybin@uconn.edu</a:t>
            </a:r>
            <a:endParaRPr lang="en-US" sz="1800">
              <a:latin typeface="Franklin Gothic Book" panose="020B0503020102020204" pitchFamily="34" charset="0"/>
            </a:endParaRPr>
          </a:p>
        </p:txBody>
      </p:sp>
      <p:sp>
        <p:nvSpPr>
          <p:cNvPr id="3" name="Slide Number Placeholder 2"/>
          <p:cNvSpPr>
            <a:spLocks noGrp="1"/>
          </p:cNvSpPr>
          <p:nvPr>
            <p:ph type="sldNum" sz="quarter" idx="12"/>
          </p:nvPr>
        </p:nvSpPr>
        <p:spPr/>
        <p:txBody>
          <a:bodyPr/>
          <a:lstStyle/>
          <a:p>
            <a:fld id="{62716ED7-3343-4A43-8BD6-6F268AE424C5}" type="slidenum">
              <a:rPr lang="en-US" smtClean="0">
                <a:latin typeface="Franklin Gothic Book" panose="020B0503020102020204" pitchFamily="34" charset="0"/>
              </a:rPr>
              <a:t>9</a:t>
            </a:fld>
            <a:endParaRPr lang="en-US">
              <a:latin typeface="Franklin Gothic Book" panose="020B0503020102020204" pitchFamily="34" charset="0"/>
            </a:endParaRPr>
          </a:p>
        </p:txBody>
      </p:sp>
    </p:spTree>
    <p:extLst>
      <p:ext uri="{BB962C8B-B14F-4D97-AF65-F5344CB8AC3E}">
        <p14:creationId xmlns:p14="http://schemas.microsoft.com/office/powerpoint/2010/main" val="10507171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3.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A1CF7F71-9453-4E15-A698-F5A3F0995DF0}">
  <we:reference id="wa200003233" version="2.0.0.3" store="en-US" storeType="OMEX"/>
  <we:alternateReferences>
    <we:reference id="WA200003233" version="2.0.0.3" store="WA200003233" storeType="OMEX"/>
  </we:alternateReferences>
  <we:properties>
    <we:property name="backgroundColor" value="&quot;rgb(255,255,255)&quot;"/>
    <we:property name="bookmark" value="&quot;H4sIAAAAAAAAA+1a32/bNhD+VwQ9rBvgtpRkWVLf8hMtlqZBnHYPQzBQ5MlmS4saRaX1Av/vO1K2Ezt2kiZ15m15CGBR5N13d98deVQufS7qStLxMR2B/8bfVerLiOovXuh3/HJxjBaUBCyNU8ITTkgvzaMMZ6nKCFXW/ptL31A9APNJ1A2VViAO/n7e8amUJ3Rgnwoqa+j4FehalVSKv6CdjK+MbmDS8eFbJZWmVmTfUANW7AVOx2eEEryKUCNlRlxAH5hpR0+hUtrMnjt+IaTBJXZpPj74VmmEcTmz5tC9JAxoknQDykiQpr08jbIurjTjys7ZQ8UDpQWj0neQNNQtgkt/T8lm5H4dLIz3VaMZnELhXpVGmDFKOii1knIEpfEnaN2JVmi7e9NnQ6WkGx2qr3saUCf33wSTcxypW1ucCYvWWXc4l+2p0lBRTu3kCSNJQiFIAh7FCY+LiNjxWpQDOXXy1dqz1kwxwqjYCOafUbqVM7FwCA8CSIugm4Uso6TH89ao1W59QpedgR79sQ81u+E1MunMkezwC1oyHF2GsTMYaBjQmRsPNoLxY8mbSqIbEJfXNw3HOd5boJypZjr7sCmnsSQ37XDRvy1ozAHdG1JtFkOHD5qD3h27sOwLPWNM0NmQrdfjMTmf5SVO+HyNvlNitKg2ofnckTYGElCg3bQbJb0ejRNaRFtB2n2oMFTzN+tY+w+WnKeG8X9I4ycObAVMFIJ57+lnpVe49c6qUokLZc5oLuGeRSVcLipbGZa1VelUfa1/aEWa5xZqbGX+WPmLFc8RiZb17JTU6sK17ldrHQKRcAGyffdnA3qM6tz7KzXez+Evr6bYcYGoEa+kVW1pY09kOGR9jOh+hfHmPCbqE1GWM6U2e27De62kPjHmhWJ+EzeOaKWMFTaD8InKxgalbKTs+GwoJNdQOlDLU3DoSOBm1aanG0WVL45V+XIfMLnA220wiRH9i1b7Q6Ttfuwfey+9D2YI+sXMiDM1wNIwt8L6/57iTqlhUhQFeG8F+/IYYDslHkel12cCsOyvgXZ/YCeSIlum0ryfvCNa8prRCrwdjfAM1oJGP17NMUUxCPsUakelGlWha72D8kJoVVqm/AAvX4/WQ3z7ocDNATxVIC7ciYYuk5DWA01H9eN9MCfoDzD1SOR2DKNkrC+nAXwMsU7qMVYaqQZ2C14W+HCrD5gq1Uiwx0vaFfdFd24Pu+e2JjESpglNegDdENIoB0KjO/u9eoj8v9nvdeMiA5InecpTRjiLeDd9wqPze+xiMX+M9RXOW7HvrWiSO0v9fBrQpBvnIfojTmPWI4TCVT9/pqrjjaLch4I20nhmLdonPA0eUilf9yuNVHjIUbDG8xXoBZr4I9ADdxUzgLLlLzKhalUKqK/Ysvjr0+ziBk+Lh1qN3LLpTZMNzypjOn6Lg9gE+A3rHkx38JKL2eHy3ZKXvmOTbx+c/lvdhsrnabsmb+0Cl6i2A7V/dhGnhq7wzkhx5z9wabRa3j6u4OpraWW2wmqQs/P2DYm1QRaZvotk3827Q767e5uKtqavPBdfK1WboWPbrWdxFsR5lMWkG0VQ5AUJulvRrT+4gbo1a55Jsc7PLR0oC6OYpBEvkjQLeJAmEG8FHdbemGwHH+wJ4V15gRKA92e0eH+3FHuY+G/x6aqZdG4pkphBFlCapRmxd4IQ9baCULfeBj6TartItdjttxtXmPGC9LBYEWRXmoQBCbeCWIeNlC/PxAhenyBm9+uZYVvPsNVRm9YwHuRFyvMipjmL0m4Ykls2xYVuiMVxEGNLmIRpkMRpnhBCrrqhazfrmz+q76kRJpGol59+FaVlZMc/gsLcOxHWn97nfeKpGAzNmjAHYZgezcK8yc8bt/aAz1827o92j46qpn5IJfv+76T/8k8aG/nQOvd/W5Pybp5xCDJGMwJFkRDK7752og7jbmOM+++MpdsnSCEjBZAg4gHvkZhEAI8UWdBuEkGY9nLSyzJsJ2iRbcUm/XA2P+/LT7ovL9DeeWaV31Vj6ooyOKElrLDWfaLjNsDfYeNk8jcRJJiJkyUAAA==&quot;"/>
    <we:property name="creatorSessionId" value="&quot;684f2c54-627d-4f29-a0e9-1622098fecb8&quot;"/>
    <we:property name="creatorTenantId" value="&quot;17f1a87e-2a25-4eaa-b9df-9d439034b080&quot;"/>
    <we:property name="creatorUserId" value="&quot;10033FFFA4CE97F1&quot;"/>
    <we:property name="datasetId" value="&quot;7ce1936a-b9c2-4301-bbe2-651f3c03d36f&quot;"/>
    <we:property name="embedUrl" value="&quot;/reportEmbed?reportId=31210250-e4f4-4985-9d3f-f69afcd49f2f&amp;groupId=1b149dbc-5ef2-437e-9b4a-ee0777b3d46a&amp;w=2&amp;config=eyJjbHVzdGVyVXJsIjoiaHR0cHM6Ly9XQUJJLVVTLUVBU1QyLUMtUFJJTUFSWS1yZWRpcmVjdC5hbmFseXNpcy53aW5kb3dzLm5ldCIsImVtYmVkRmVhdHVyZXMiOnsibW9kZXJuRW1iZWQiOnRydWUsInVzYWdlTWV0cmljc1ZOZXh0Ijp0cnVlLCJza2lwUXVlcnlEYXRhU2FhU0VtYmVkIjp0cnVlLCJza2lwUXVlcnlEYXRhUGFhU0VtYmVkIjp0cnVlLCJza2lwUXVlcnlEYXRhRXhwb3J0VG8iOnRydWV9fQ%3D%3D&amp;disableSensitivityBanner=true&quot;"/>
    <we:property name="initialStateBookmark" value="&quot;H4sIAAAAAAAAA+1ZbVPbOBD+Kxl/6d1MrpXfYptvEGCu0+NlCOU+dJjO2loHU8fyyXJoyvDfbyU7QCAJtNekGY4PMLJedp/dfaRdKdcWz6oyh8khjNDasnaE+DIC+aXjWF2raPuOjj4cbJ98+Hy4fbBH3aJUmSgqa+vaUiCHqM6yqoZcS6DOT+ddC/L8GIb6K4W8wq5VoqxEAXn2DZvJNKRkjTddC7+WuZCgRQ4UKNRixzSdvkm3/dYljZCobIwDTFTTe4KlkGr63bWqpmUgzY5pYUZhXxQKsoIE6z4eJCwIAO3A5q4fcD91me6vsmKYtxDv1p5OSu2HbEQ2afvjS5Ku5dzckAGM2zaGqe1FThIB6/EYU702zXLVqosne19LSb4hjzWy+mTpUMgsIT3GBxKrqgXcF3k9Mq29mf6BqGWCJ430vUJlakKS9gop8nyEhbI0mmMpyNlm5BTl6PMuVokZuBBXfYmklltb7KZ7i2Sbj6FIqPchjO3hUOIQpm7cWwnGjwWvy5zcQLg6A1VzmtP5E4Enom5n79dFG0v22I5z6lkatMQA7V+AVLOhow/JUe5MTFh2MzlljN1dka3343FzPmU1Tbi8R9+WGA2qVWg+N6T1kdmA4IWeG/R64AeQuhtB2l0sKVS3I4tYuw4og+RCiPyXw/g/bOM1B7bEJEuzpHMAl0LOceuTp0qZjYU6hTjHX32o3JJU+3AdCmc26MJj7ERcVT/1CLu1kzQ2Mn+u/Nkj0jAPimpalDS6aK1pNdYRkBzHmDdj/9QoJ6TOjN+p6fzm/P62xU4Lsorw5lBWmme6AKIuvVcI3QecrM5jWXWcFcVUqabKMrz3QrwA86w4miSFUBrX1JozyGvtq6LOc5NzulbCnDCAoIfoORi6MTJwn6y5qgso59Rcnp9GyOIgDnmYMJ643AvXmL4OqJLsnKDSttK8OVR6dKjY2ultQb1vUIY2BJ4fO+QPP/STHmOgLW3BnorycKUodzGFOlcdtRDtGk/kfboxvBuUkqjwI8dxRakH5QxNrBHS1UQ3hkhVv15ETCgblRlWd2yZbZ1Nrx4OpSwpRmZZeznS4ZlnTNdqcDC9E/6+QIntRi54Ns277x946Tv2evNh9C91GymfbrtPJPuvTDV2XzfdNP+NXvBGT9VVoP7TizgomOOdkeDGf2i20Xx5u7SCi6tCy2yEVZhPU9AjiZUiFqmBieTAzHtCvrk9tqK16XNTza3Nq6JjUzFHfmT7sRv5zHNdTOOU2d5GVMw/XMQs3TWvpFjk54YOkDiuz0KXp0EY2dwOA/Q3gg4Lby2bwQddPLwvxiQB+WBKi4OnpehC42Xx6a4+M25JAz/ByAaIwojpezm6vY0g1NIb+SupNotUM8FqE5cT8ZT16LBixK4wcGzmbASx9ulu8MdpNsJ3x4TZtF4ZtvEMmx+19gzjdpyGPE59iBM39ByHbUZSfB7VXspr2tOP4nldUUCQ74D8nqdx5+Gj0lrc0T/6eHj62Or1PqEvo30SUDWITs9GL07AZ7HTM2KXxgAM4J1aKfMT1oMHjtiLI452lEDEME0DBvzpx5LlIjHEiKXIbJfbvMd85iL+R5EpeIGLTtiLWS+KqAiGNNqI/d6HUVlXG5tNXk42uHW0eUzQg/P8JmpVlZDgMRQ4x1rz1sp1gJ5nY1eHLNOP789OvvrfvxJjksDsHgAA&quot;"/>
    <we:property name="isFiltersActionButtonVisible" value="true"/>
    <we:property name="isFooterCollapsed" value="true"/>
    <we:property name="pageDisplayName" value="&quot;Enrollment Trends&quot;"/>
    <we:property name="reportEmbeddedTime" value="&quot;2022-09-26T18:02:13.325Z&quot;"/>
    <we:property name="reportName" value="&quot;BPIR Student Enrollment Public&quot;"/>
    <we:property name="reportState" value="&quot;CONNECTED&quot;"/>
    <we:property name="reportUrl" value="&quot;/groups/1b149dbc-5ef2-437e-9b4a-ee0777b3d46a/reports/31210250-e4f4-4985-9d3f-f69afcd49f2f?refreshAccessToken=true&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6B0F0C63-F5E2-4DFD-B60E-68AA5415E366}">
  <we:reference id="wa200003233" version="2.0.0.3" store="en-US" storeType="OMEX"/>
  <we:alternateReferences>
    <we:reference id="WA200003233" version="2.0.0.3" store="WA200003233" storeType="OMEX"/>
  </we:alternateReferences>
  <we:properties>
    <we:property name="backgroundColor" value="&quot;rgb(255,255,255)&quot;"/>
    <we:property name="bookmark" value="&quot;H4sIAAAAAAAAA6WUTW/bMAyG/8qgczCIkm1RPXbXYSjWoZeiB0qiM6+OZdhKkS7If5/kdCi6rQgwX2zxFf3wQxaPInTz2NPzF9qxuBLXMT7uaHr8gGIjhrcaVW2og9MamNATZstmrzimLg6zuDqKRNOW010376kvwCzeP2wE9f0NbYvVUj/zRow8zXGgvvvJZ+e8laY9nzaCD2MfJyrI20SJC/Ypu2c7pwIfdY5IPnVPfMs+ndWvPMYp/bY3Yj6vlpTe7hXYEvBTHBJ1QwYXrUbpLaBRYHTFXDcgQ9Hnbtj2Lym+fvvteSxt6Xa5plK/+5HphXM65QJCY9j54C2Cl1UjTRXgImv+TuM/WBbYhmAqaxxXFp33oC+yaCn1ep/S0ow/kLJuqdW21dp7JCOlBLkSSWClpAbRyxoNYN0QrUR6hz4Y9GxkQNVoQL0WiR4lAiulmIwmqINVK5GaWrANGmNDBlvpSV3uZeJDcvHwN63OR9JKG6oGbdMohMpd/gnfpSmvXFWap5A5eBeg5pXlOuuMVlKDtflMPDgE/L9bsuBeFbHjPDfKIu7TPJLnGxqyfX8U4xTzsEgdL355ONAQOLysp/L+3CWezoHvqN+XmMuUEUuYh/L4BSk99+nlBAAA&quot;"/>
    <we:property name="creatorSessionId" value="&quot;fff902fb-b9cc-47b3-87d9-3fafb332ba0e&quot;"/>
    <we:property name="creatorTenantId" value="&quot;17f1a87e-2a25-4eaa-b9df-9d439034b080&quot;"/>
    <we:property name="creatorUserId" value="&quot;10037FFE8B78F18F&quot;"/>
    <we:property name="datasetId" value="&quot;36b95161-93c3-4088-82c8-16dd4b16306a&quot;"/>
    <we:property name="embedUrl" value="&quot;/reportEmbed?reportId=c8798fa8-cd55-4d49-b5ac-5f712be24a2f&amp;groupId=1b149dbc-5ef2-437e-9b4a-ee0777b3d46a&amp;w=2&amp;config=eyJjbHVzdGVyVXJsIjoiaHR0cHM6Ly9XQUJJLVVTLUVBU1QyLUMtUFJJTUFSWS1yZWRpcmVjdC5hbmFseXNpcy53aW5kb3dzLm5ldCIsImVtYmVkRmVhdHVyZXMiOnsibW9kZXJuRW1iZWQiOnRydWUsInVzYWdlTWV0cmljc1ZOZXh0Ijp0cnVlLCJza2lwUXVlcnlEYXRhU2FhU0VtYmVkIjp0cnVlLCJza2lwUXVlcnlEYXRhUGFhU0VtYmVkIjp0cnVlLCJza2lwUXVlcnlEYXRhRXhwb3J0VG8iOnRydWV9fQ%3D%3D&amp;disableSensitivityBanner=true&quot;"/>
    <we:property name="initialStateBookmark" value="&quot;H4sIAAAAAAAAA6WUyW7bMBCGX6Xg2Si4SOIwt6ToKc2CpMglCIohOXLZyKIg0YHTwO9eUnYQdIOL+iJxfo6+WSjOC/NhGjp8vsQVsRN2FuPjCsfHd8AWrN9rV1fnF6c3518uTy8+ZjkOKcR+YicvLOG4pHQXpjV2hZDF+4cFw667xmWxWuwmWrCBxin22IXvtHPOW2lc03bBaDN0ccSCvE2YqGCfsnu2c2zxXuWI6FJ4oltyaafe0BDH9Gov2LRbzSn9vFdgc8APsU8Y+gwuWg3cGQFaCq0qoroR3Bd9Cv2y26f49u3n56H0IaxyTaV++y3TC2e7zQX4RpN13hkQjlcN15UXB1nTVxz+wDKCjPe6MtpSZcA6J9RBFs6lnq1TmpvxC5LXLbbKtEo5B6g554IfiURhOMcGwPEatIC6QTwS6Sw4r8GR5h5kowSoY5HggIMgKSWhVihqb+SRSIWtMA1obXwGG+5QHu5lok2ycfM7rc5H0nLjqwZM00gQlT38E/6VJp20VWmeBCLvrBc1HVmuNVYryZUwJp+JExYE/N8tmXFvCltRnhtlEddpGtDRNfbZvn9hwxjzsEiBZr88HLD35Pfrsbw/hUTjLvAdduu5KXmUsDlGTiXYjv7Rf7t9KI8ffgs/3AUFAAA=&quot;"/>
    <we:property name="isFiltersActionButtonVisible" value="true"/>
    <we:property name="isFooterCollapsed" value="true"/>
    <we:property name="pageDisplayName" value="&quot;Intro and Navigation&quot;"/>
    <we:property name="reportEmbeddedTime" value="&quot;2022-09-23T16:03:48.305Z&quot;"/>
    <we:property name="reportName" value="&quot;BPIR Dashboards Training&quot;"/>
    <we:property name="reportState" value="&quot;CONNECTED&quot;"/>
    <we:property name="reportUrl" value="&quot;/groups/1b149dbc-5ef2-437e-9b4a-ee0777b3d46a/reports/c8798fa8-cd55-4d49-b5ac-5f712be24a2f&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0E787-BFE3-4B16-861C-A065BAB341F8}">
  <ds:schemaRefs>
    <ds:schemaRef ds:uri="http://schemas.microsoft.com/sharepoint/v3/contenttype/forms"/>
  </ds:schemaRefs>
</ds:datastoreItem>
</file>

<file path=customXml/itemProps2.xml><?xml version="1.0" encoding="utf-8"?>
<ds:datastoreItem xmlns:ds="http://schemas.openxmlformats.org/officeDocument/2006/customXml" ds:itemID="{A29EB092-BF39-4ED6-AE16-AF131A4DF033}">
  <ds:schemaRef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52e365a6-4f10-4288-a7f6-609a902faa16"/>
    <ds:schemaRef ds:uri="http://purl.org/dc/dcmitype/"/>
    <ds:schemaRef ds:uri="069163c5-12db-46c7-9c37-7b4e78db0d2a"/>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D6CCA341-1C74-4CDD-8386-7B07E23248EB}"/>
</file>

<file path=docProps/app.xml><?xml version="1.0" encoding="utf-8"?>
<Properties xmlns="http://schemas.openxmlformats.org/officeDocument/2006/extended-properties" xmlns:vt="http://schemas.openxmlformats.org/officeDocument/2006/docPropsVTypes">
  <Template/>
  <TotalTime>13</TotalTime>
  <Words>364</Words>
  <Application>Microsoft Office PowerPoint</Application>
  <PresentationFormat>On-screen Show (4:3)</PresentationFormat>
  <Paragraphs>106</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Franklin Gothic Book</vt:lpstr>
      <vt:lpstr>Franklin Gothic Demi Cond</vt:lpstr>
      <vt:lpstr>Gill Sans MT</vt:lpstr>
      <vt:lpstr>Wingdings</vt:lpstr>
      <vt:lpstr>Wingdings 3</vt:lpstr>
      <vt:lpstr>Origin</vt:lpstr>
      <vt:lpstr>Budget, Planning and Institutional Research  Power BI Demonstration  Dan Sokol &amp; Joe Daniels October 4, 2022</vt:lpstr>
      <vt:lpstr>Data Provided by BPIR</vt:lpstr>
      <vt:lpstr>Previous Reporting Tools</vt:lpstr>
      <vt:lpstr>Why BPIR Uses Power BI</vt:lpstr>
      <vt:lpstr>Access to Power BI Dashboards</vt:lpstr>
      <vt:lpstr>Demonstration of Power BI Dashboards</vt:lpstr>
      <vt:lpstr>Public Student Enrollment Dashboard</vt:lpstr>
      <vt:lpstr>Public Training Dashboard</vt:lpstr>
      <vt:lpstr>Contacts </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Planning and Institutional Research  Power BI Demonstration</dc:title>
  <dc:creator>Reka Wrynn</dc:creator>
  <cp:lastModifiedBy>Desai, Stuti (Document Accessibility Specialist)</cp:lastModifiedBy>
  <cp:revision>1</cp:revision>
  <cp:lastPrinted>2019-05-31T19:08:28Z</cp:lastPrinted>
  <dcterms:created xsi:type="dcterms:W3CDTF">2013-06-10T14:36:21Z</dcterms:created>
  <dcterms:modified xsi:type="dcterms:W3CDTF">2023-05-17T19:34:55Z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ies>
</file>