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17"/>
  </p:notesMasterIdLst>
  <p:handoutMasterIdLst>
    <p:handoutMasterId r:id="rId18"/>
  </p:handoutMasterIdLst>
  <p:sldIdLst>
    <p:sldId id="258" r:id="rId2"/>
    <p:sldId id="259" r:id="rId3"/>
    <p:sldId id="262" r:id="rId4"/>
    <p:sldId id="265" r:id="rId5"/>
    <p:sldId id="266" r:id="rId6"/>
    <p:sldId id="267" r:id="rId7"/>
    <p:sldId id="268" r:id="rId8"/>
    <p:sldId id="263" r:id="rId9"/>
    <p:sldId id="264" r:id="rId10"/>
    <p:sldId id="269" r:id="rId11"/>
    <p:sldId id="270" r:id="rId12"/>
    <p:sldId id="271" r:id="rId13"/>
    <p:sldId id="272" r:id="rId14"/>
    <p:sldId id="261" r:id="rId15"/>
    <p:sldId id="260"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BFC9DC-98AA-3947-9C0D-E002EF958776}">
          <p14:sldIdLst>
            <p14:sldId id="258"/>
            <p14:sldId id="259"/>
            <p14:sldId id="262"/>
            <p14:sldId id="265"/>
            <p14:sldId id="266"/>
            <p14:sldId id="267"/>
            <p14:sldId id="268"/>
            <p14:sldId id="263"/>
            <p14:sldId id="264"/>
            <p14:sldId id="269"/>
            <p14:sldId id="270"/>
            <p14:sldId id="271"/>
            <p14:sldId id="272"/>
            <p14:sldId id="261"/>
            <p14:sldId id="2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E2F"/>
    <a:srgbClr val="7C878E"/>
    <a:srgbClr val="091C5A"/>
    <a:srgbClr val="7476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13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49214F1-96CE-436B-B6CE-BB70BB22494E}" type="datetimeFigureOut">
              <a:rPr lang="en-US" smtClean="0"/>
              <a:t>10/29/2017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C0B9FE9-1230-48C6-84E8-3B99547DC85C}" type="slidenum">
              <a:rPr lang="en-US" smtClean="0"/>
              <a:t>‹#›</a:t>
            </a:fld>
            <a:endParaRPr lang="en-US"/>
          </a:p>
        </p:txBody>
      </p:sp>
    </p:spTree>
    <p:extLst>
      <p:ext uri="{BB962C8B-B14F-4D97-AF65-F5344CB8AC3E}">
        <p14:creationId xmlns:p14="http://schemas.microsoft.com/office/powerpoint/2010/main" val="34323677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AFCBA3-BBD2-E746-BC0A-5318CDA6FC73}" type="datetimeFigureOut">
              <a:rPr lang="en-US" smtClean="0"/>
              <a:t>10/29/2017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244277-945F-E145-924A-E11AFC7400D9}" type="slidenum">
              <a:rPr lang="en-US" smtClean="0"/>
              <a:t>‹#›</a:t>
            </a:fld>
            <a:endParaRPr lang="en-US"/>
          </a:p>
        </p:txBody>
      </p:sp>
    </p:spTree>
    <p:extLst>
      <p:ext uri="{BB962C8B-B14F-4D97-AF65-F5344CB8AC3E}">
        <p14:creationId xmlns:p14="http://schemas.microsoft.com/office/powerpoint/2010/main" val="37301432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UTK (rogue IT), Interview, UCHC</a:t>
            </a:r>
            <a:endParaRPr lang="en-US" dirty="0"/>
          </a:p>
        </p:txBody>
      </p:sp>
      <p:sp>
        <p:nvSpPr>
          <p:cNvPr id="4" name="Slide Number Placeholder 3"/>
          <p:cNvSpPr>
            <a:spLocks noGrp="1"/>
          </p:cNvSpPr>
          <p:nvPr>
            <p:ph type="sldNum" sz="quarter" idx="10"/>
          </p:nvPr>
        </p:nvSpPr>
        <p:spPr/>
        <p:txBody>
          <a:bodyPr/>
          <a:lstStyle/>
          <a:p>
            <a:fld id="{E9244277-945F-E145-924A-E11AFC7400D9}" type="slidenum">
              <a:rPr lang="en-US" smtClean="0"/>
              <a:t>1</a:t>
            </a:fld>
            <a:endParaRPr lang="en-US"/>
          </a:p>
        </p:txBody>
      </p:sp>
    </p:spTree>
    <p:extLst>
      <p:ext uri="{BB962C8B-B14F-4D97-AF65-F5344CB8AC3E}">
        <p14:creationId xmlns:p14="http://schemas.microsoft.com/office/powerpoint/2010/main" val="27615241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rgbClr val="000E2F"/>
                </a:solidFill>
                <a:effectLst>
                  <a:outerShdw blurRad="50800" dist="38100" dir="2700000" algn="tl" rotWithShape="0">
                    <a:srgbClr val="000000">
                      <a:alpha val="43000"/>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400">
                <a:solidFill>
                  <a:srgbClr val="74767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8248" y="250814"/>
            <a:ext cx="2065131" cy="431711"/>
          </a:xfrm>
          <a:prstGeom prst="rect">
            <a:avLst/>
          </a:prstGeom>
        </p:spPr>
      </p:pic>
    </p:spTree>
    <p:extLst>
      <p:ext uri="{BB962C8B-B14F-4D97-AF65-F5344CB8AC3E}">
        <p14:creationId xmlns:p14="http://schemas.microsoft.com/office/powerpoint/2010/main" val="35254208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8537417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719439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82707"/>
            <a:ext cx="4040188"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39907"/>
            <a:ext cx="4040188"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382707"/>
            <a:ext cx="4041775"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39907"/>
            <a:ext cx="4041775"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7" name="TextBox 6"/>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3273739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3" name="TextBox 2"/>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2899647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422401"/>
            <a:ext cx="5486400" cy="411427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536678"/>
            <a:ext cx="5486400" cy="804862"/>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2155275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4249"/>
            <a:ext cx="4040188" cy="45455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28801"/>
            <a:ext cx="4040188" cy="457200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Picture Placeholder 2"/>
          <p:cNvSpPr>
            <a:spLocks noGrp="1"/>
          </p:cNvSpPr>
          <p:nvPr>
            <p:ph type="pic" idx="10"/>
          </p:nvPr>
        </p:nvSpPr>
        <p:spPr>
          <a:xfrm>
            <a:off x="4648199" y="1371602"/>
            <a:ext cx="4069821" cy="50292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3431572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914400"/>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6629400"/>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113493" y="875230"/>
            <a:ext cx="3113283" cy="292388"/>
          </a:xfrm>
          <a:prstGeom prst="rect">
            <a:avLst/>
          </a:prstGeom>
          <a:noFill/>
        </p:spPr>
        <p:txBody>
          <a:bodyPr wrap="square" rtlCol="0">
            <a:spAutoFit/>
          </a:bodyPr>
          <a:lstStyle/>
          <a:p>
            <a:r>
              <a:rPr lang="en-US" sz="1250" dirty="0" smtClean="0">
                <a:solidFill>
                  <a:schemeClr val="bg1"/>
                </a:solidFill>
              </a:rPr>
              <a:t>University Information Technology Services</a:t>
            </a:r>
            <a:endParaRPr lang="en-US" sz="1250" dirty="0">
              <a:solidFill>
                <a:schemeClr val="bg1"/>
              </a:solidFill>
            </a:endParaRPr>
          </a:p>
        </p:txBody>
      </p:sp>
      <p:pic>
        <p:nvPicPr>
          <p:cNvPr id="13" name="Picture 12"/>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84142" y="196052"/>
            <a:ext cx="519568" cy="548640"/>
          </a:xfrm>
          <a:prstGeom prst="rect">
            <a:avLst/>
          </a:prstGeom>
        </p:spPr>
      </p:pic>
    </p:spTree>
    <p:extLst>
      <p:ext uri="{BB962C8B-B14F-4D97-AF65-F5344CB8AC3E}">
        <p14:creationId xmlns:p14="http://schemas.microsoft.com/office/powerpoint/2010/main" val="476199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7" r:id="rId6"/>
    <p:sldLayoutId id="2147483660" r:id="rId7"/>
  </p:sldLayoutIdLst>
  <p:timing>
    <p:tnLst>
      <p:par>
        <p:cTn id="1" dur="indefinite" restart="never" nodeType="tmRoot"/>
      </p:par>
    </p:tnLst>
  </p:timing>
  <p:hf hdr="0" ftr="0" dt="0"/>
  <p:txStyles>
    <p:titleStyle>
      <a:lvl1pPr algn="ctr"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187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ubtitle 2"/>
          <p:cNvSpPr>
            <a:spLocks noGrp="1"/>
          </p:cNvSpPr>
          <p:nvPr>
            <p:ph type="subTitle" idx="1"/>
          </p:nvPr>
        </p:nvSpPr>
        <p:spPr>
          <a:xfrm>
            <a:off x="1371600" y="3886200"/>
            <a:ext cx="6400800" cy="1752600"/>
          </a:xfrm>
        </p:spPr>
        <p:txBody>
          <a:bodyPr/>
          <a:lstStyle/>
          <a:p>
            <a:r>
              <a:rPr lang="en-US" dirty="0" smtClean="0"/>
              <a:t>IT All </a:t>
            </a:r>
            <a:r>
              <a:rPr lang="en-US" smtClean="0"/>
              <a:t>Staff </a:t>
            </a:r>
            <a:r>
              <a:rPr lang="en-US" smtClean="0"/>
              <a:t>Conference</a:t>
            </a:r>
            <a:endParaRPr lang="en-US" dirty="0" smtClean="0"/>
          </a:p>
          <a:p>
            <a:r>
              <a:rPr lang="en-US" dirty="0" smtClean="0"/>
              <a:t>October 30, 2017</a:t>
            </a:r>
          </a:p>
          <a:p>
            <a:r>
              <a:rPr lang="en-US" sz="1800" dirty="0" smtClean="0"/>
              <a:t>M. Mundrane</a:t>
            </a:r>
            <a:endParaRPr lang="en-US" sz="1800" dirty="0"/>
          </a:p>
        </p:txBody>
      </p:sp>
      <p:sp>
        <p:nvSpPr>
          <p:cNvPr id="2" name="Title 1"/>
          <p:cNvSpPr>
            <a:spLocks noGrp="1"/>
          </p:cNvSpPr>
          <p:nvPr>
            <p:ph type="ctrTitle"/>
          </p:nvPr>
        </p:nvSpPr>
        <p:spPr/>
        <p:txBody>
          <a:bodyPr/>
          <a:lstStyle/>
          <a:p>
            <a:r>
              <a:rPr lang="en-US" dirty="0" smtClean="0"/>
              <a:t>One UConn</a:t>
            </a:r>
            <a:endParaRPr lang="en-US" dirty="0"/>
          </a:p>
        </p:txBody>
      </p:sp>
    </p:spTree>
    <p:extLst>
      <p:ext uri="{BB962C8B-B14F-4D97-AF65-F5344CB8AC3E}">
        <p14:creationId xmlns:p14="http://schemas.microsoft.com/office/powerpoint/2010/main" val="714300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80069"/>
            <a:ext cx="8229600" cy="2895717"/>
          </a:xfrm>
        </p:spPr>
        <p:txBody>
          <a:bodyPr/>
          <a:lstStyle/>
          <a:p>
            <a:r>
              <a:rPr lang="en-US" dirty="0" smtClean="0"/>
              <a:t>Administratively report to UITS</a:t>
            </a:r>
          </a:p>
          <a:p>
            <a:r>
              <a:rPr lang="en-US" dirty="0"/>
              <a:t>Directed by UITS</a:t>
            </a:r>
          </a:p>
          <a:p>
            <a:r>
              <a:rPr lang="en-US" dirty="0" smtClean="0"/>
              <a:t>Locally placed</a:t>
            </a:r>
          </a:p>
          <a:p>
            <a:r>
              <a:rPr lang="en-US" dirty="0" smtClean="0"/>
              <a:t>Locally responsive</a:t>
            </a:r>
            <a:endParaRPr lang="en-US" dirty="0"/>
          </a:p>
        </p:txBody>
      </p:sp>
      <p:sp>
        <p:nvSpPr>
          <p:cNvPr id="3" name="Title 2"/>
          <p:cNvSpPr>
            <a:spLocks noGrp="1"/>
          </p:cNvSpPr>
          <p:nvPr>
            <p:ph type="title"/>
          </p:nvPr>
        </p:nvSpPr>
        <p:spPr/>
        <p:txBody>
          <a:bodyPr/>
          <a:lstStyle/>
          <a:p>
            <a:r>
              <a:rPr lang="en-US" dirty="0" smtClean="0"/>
              <a:t>Embedded</a:t>
            </a:r>
            <a:endParaRPr lang="en-US" dirty="0"/>
          </a:p>
        </p:txBody>
      </p:sp>
      <p:grpSp>
        <p:nvGrpSpPr>
          <p:cNvPr id="4" name="Group 3"/>
          <p:cNvGrpSpPr/>
          <p:nvPr/>
        </p:nvGrpSpPr>
        <p:grpSpPr>
          <a:xfrm>
            <a:off x="457200" y="5447235"/>
            <a:ext cx="8229600" cy="670230"/>
            <a:chOff x="457200" y="5447235"/>
            <a:chExt cx="8229600" cy="670230"/>
          </a:xfrm>
        </p:grpSpPr>
        <p:cxnSp>
          <p:nvCxnSpPr>
            <p:cNvPr id="5" name="Straight Connector 4"/>
            <p:cNvCxnSpPr/>
            <p:nvPr/>
          </p:nvCxnSpPr>
          <p:spPr>
            <a:xfrm>
              <a:off x="457200" y="6104586"/>
              <a:ext cx="8229600" cy="12879"/>
            </a:xfrm>
            <a:prstGeom prst="line">
              <a:avLst/>
            </a:prstGeom>
            <a:ln>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57200" y="5447235"/>
              <a:ext cx="1384353" cy="584775"/>
            </a:xfrm>
            <a:prstGeom prst="rect">
              <a:avLst/>
            </a:prstGeom>
            <a:noFill/>
          </p:spPr>
          <p:txBody>
            <a:bodyPr wrap="none" rtlCol="0" anchor="b">
              <a:spAutoFit/>
            </a:bodyPr>
            <a:lstStyle/>
            <a:p>
              <a:r>
                <a:rPr lang="en-US" sz="3200" dirty="0" smtClean="0"/>
                <a:t>Central</a:t>
              </a:r>
              <a:endParaRPr lang="en-US" sz="3200" dirty="0"/>
            </a:p>
          </p:txBody>
        </p:sp>
        <p:sp>
          <p:nvSpPr>
            <p:cNvPr id="7" name="TextBox 6"/>
            <p:cNvSpPr txBox="1"/>
            <p:nvPr/>
          </p:nvSpPr>
          <p:spPr>
            <a:xfrm>
              <a:off x="6637265" y="5447235"/>
              <a:ext cx="2049535" cy="584775"/>
            </a:xfrm>
            <a:prstGeom prst="rect">
              <a:avLst/>
            </a:prstGeom>
            <a:noFill/>
          </p:spPr>
          <p:txBody>
            <a:bodyPr wrap="none" rtlCol="0" anchor="b">
              <a:spAutoFit/>
            </a:bodyPr>
            <a:lstStyle/>
            <a:p>
              <a:r>
                <a:rPr lang="en-US" sz="3200" dirty="0" smtClean="0"/>
                <a:t>Distributed</a:t>
              </a:r>
              <a:endParaRPr lang="en-US" sz="3200" dirty="0"/>
            </a:p>
          </p:txBody>
        </p:sp>
        <p:sp>
          <p:nvSpPr>
            <p:cNvPr id="8" name="TextBox 7"/>
            <p:cNvSpPr txBox="1"/>
            <p:nvPr/>
          </p:nvSpPr>
          <p:spPr>
            <a:xfrm>
              <a:off x="2244668" y="5447235"/>
              <a:ext cx="1986441" cy="584775"/>
            </a:xfrm>
            <a:prstGeom prst="rect">
              <a:avLst/>
            </a:prstGeom>
            <a:noFill/>
          </p:spPr>
          <p:txBody>
            <a:bodyPr wrap="none" rtlCol="0" anchor="b">
              <a:spAutoFit/>
            </a:bodyPr>
            <a:lstStyle/>
            <a:p>
              <a:r>
                <a:rPr lang="en-US" sz="3200" dirty="0" smtClean="0">
                  <a:solidFill>
                    <a:srgbClr val="C00000"/>
                  </a:solidFill>
                </a:rPr>
                <a:t>Embedded</a:t>
              </a:r>
              <a:endParaRPr lang="en-US" sz="3200" dirty="0">
                <a:solidFill>
                  <a:srgbClr val="C00000"/>
                </a:solidFill>
              </a:endParaRPr>
            </a:p>
          </p:txBody>
        </p:sp>
        <p:sp>
          <p:nvSpPr>
            <p:cNvPr id="9" name="TextBox 8"/>
            <p:cNvSpPr txBox="1"/>
            <p:nvPr/>
          </p:nvSpPr>
          <p:spPr>
            <a:xfrm>
              <a:off x="4634224" y="5447235"/>
              <a:ext cx="1599925" cy="584775"/>
            </a:xfrm>
            <a:prstGeom prst="rect">
              <a:avLst/>
            </a:prstGeom>
            <a:noFill/>
          </p:spPr>
          <p:txBody>
            <a:bodyPr wrap="none" rtlCol="0" anchor="b">
              <a:spAutoFit/>
            </a:bodyPr>
            <a:lstStyle/>
            <a:p>
              <a:r>
                <a:rPr lang="en-US" sz="3200" dirty="0" smtClean="0"/>
                <a:t>Directed</a:t>
              </a:r>
            </a:p>
          </p:txBody>
        </p:sp>
      </p:grpSp>
    </p:spTree>
    <p:extLst>
      <p:ext uri="{BB962C8B-B14F-4D97-AF65-F5344CB8AC3E}">
        <p14:creationId xmlns:p14="http://schemas.microsoft.com/office/powerpoint/2010/main" val="1898654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80069"/>
            <a:ext cx="8229600" cy="2960111"/>
          </a:xfrm>
        </p:spPr>
        <p:txBody>
          <a:bodyPr/>
          <a:lstStyle/>
          <a:p>
            <a:r>
              <a:rPr lang="en-US" dirty="0" smtClean="0"/>
              <a:t>Administratively report locally</a:t>
            </a:r>
          </a:p>
          <a:p>
            <a:r>
              <a:rPr lang="en-US" dirty="0" smtClean="0"/>
              <a:t>Mutual direction</a:t>
            </a:r>
            <a:endParaRPr lang="en-US" dirty="0"/>
          </a:p>
          <a:p>
            <a:r>
              <a:rPr lang="en-US" dirty="0" smtClean="0"/>
              <a:t>Locally placed</a:t>
            </a:r>
          </a:p>
          <a:p>
            <a:r>
              <a:rPr lang="en-US" dirty="0" smtClean="0"/>
              <a:t>Locally responsive</a:t>
            </a:r>
            <a:endParaRPr lang="en-US" dirty="0"/>
          </a:p>
        </p:txBody>
      </p:sp>
      <p:sp>
        <p:nvSpPr>
          <p:cNvPr id="3" name="Title 2"/>
          <p:cNvSpPr>
            <a:spLocks noGrp="1"/>
          </p:cNvSpPr>
          <p:nvPr>
            <p:ph type="title"/>
          </p:nvPr>
        </p:nvSpPr>
        <p:spPr/>
        <p:txBody>
          <a:bodyPr/>
          <a:lstStyle/>
          <a:p>
            <a:r>
              <a:rPr lang="en-US" dirty="0" smtClean="0"/>
              <a:t>Directed</a:t>
            </a:r>
            <a:endParaRPr lang="en-US" dirty="0"/>
          </a:p>
        </p:txBody>
      </p:sp>
      <p:grpSp>
        <p:nvGrpSpPr>
          <p:cNvPr id="4" name="Group 3"/>
          <p:cNvGrpSpPr/>
          <p:nvPr/>
        </p:nvGrpSpPr>
        <p:grpSpPr>
          <a:xfrm>
            <a:off x="457200" y="5447235"/>
            <a:ext cx="8229600" cy="670230"/>
            <a:chOff x="457200" y="5447235"/>
            <a:chExt cx="8229600" cy="670230"/>
          </a:xfrm>
        </p:grpSpPr>
        <p:cxnSp>
          <p:nvCxnSpPr>
            <p:cNvPr id="5" name="Straight Connector 4"/>
            <p:cNvCxnSpPr/>
            <p:nvPr/>
          </p:nvCxnSpPr>
          <p:spPr>
            <a:xfrm>
              <a:off x="457200" y="6104586"/>
              <a:ext cx="8229600" cy="12879"/>
            </a:xfrm>
            <a:prstGeom prst="line">
              <a:avLst/>
            </a:prstGeom>
            <a:ln>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57200" y="5447235"/>
              <a:ext cx="1384353" cy="584775"/>
            </a:xfrm>
            <a:prstGeom prst="rect">
              <a:avLst/>
            </a:prstGeom>
            <a:noFill/>
          </p:spPr>
          <p:txBody>
            <a:bodyPr wrap="none" rtlCol="0" anchor="b">
              <a:spAutoFit/>
            </a:bodyPr>
            <a:lstStyle/>
            <a:p>
              <a:r>
                <a:rPr lang="en-US" sz="3200" dirty="0" smtClean="0"/>
                <a:t>Central</a:t>
              </a:r>
              <a:endParaRPr lang="en-US" sz="3200" dirty="0"/>
            </a:p>
          </p:txBody>
        </p:sp>
        <p:sp>
          <p:nvSpPr>
            <p:cNvPr id="7" name="TextBox 6"/>
            <p:cNvSpPr txBox="1"/>
            <p:nvPr/>
          </p:nvSpPr>
          <p:spPr>
            <a:xfrm>
              <a:off x="6637265" y="5447235"/>
              <a:ext cx="2049535" cy="584775"/>
            </a:xfrm>
            <a:prstGeom prst="rect">
              <a:avLst/>
            </a:prstGeom>
            <a:noFill/>
          </p:spPr>
          <p:txBody>
            <a:bodyPr wrap="none" rtlCol="0" anchor="b">
              <a:spAutoFit/>
            </a:bodyPr>
            <a:lstStyle/>
            <a:p>
              <a:r>
                <a:rPr lang="en-US" sz="3200" dirty="0" smtClean="0"/>
                <a:t>Distributed</a:t>
              </a:r>
              <a:endParaRPr lang="en-US" sz="3200" dirty="0"/>
            </a:p>
          </p:txBody>
        </p:sp>
        <p:sp>
          <p:nvSpPr>
            <p:cNvPr id="8" name="TextBox 7"/>
            <p:cNvSpPr txBox="1"/>
            <p:nvPr/>
          </p:nvSpPr>
          <p:spPr>
            <a:xfrm>
              <a:off x="2244668" y="5447235"/>
              <a:ext cx="1986441" cy="584775"/>
            </a:xfrm>
            <a:prstGeom prst="rect">
              <a:avLst/>
            </a:prstGeom>
            <a:noFill/>
          </p:spPr>
          <p:txBody>
            <a:bodyPr wrap="none" rtlCol="0" anchor="b">
              <a:spAutoFit/>
            </a:bodyPr>
            <a:lstStyle/>
            <a:p>
              <a:r>
                <a:rPr lang="en-US" sz="3200" dirty="0" smtClean="0"/>
                <a:t>Embedded</a:t>
              </a:r>
              <a:endParaRPr lang="en-US" sz="3200" dirty="0"/>
            </a:p>
          </p:txBody>
        </p:sp>
        <p:sp>
          <p:nvSpPr>
            <p:cNvPr id="9" name="TextBox 8"/>
            <p:cNvSpPr txBox="1"/>
            <p:nvPr/>
          </p:nvSpPr>
          <p:spPr>
            <a:xfrm>
              <a:off x="4634224" y="5447235"/>
              <a:ext cx="1599925" cy="584775"/>
            </a:xfrm>
            <a:prstGeom prst="rect">
              <a:avLst/>
            </a:prstGeom>
            <a:noFill/>
          </p:spPr>
          <p:txBody>
            <a:bodyPr wrap="none" rtlCol="0" anchor="b">
              <a:spAutoFit/>
            </a:bodyPr>
            <a:lstStyle/>
            <a:p>
              <a:r>
                <a:rPr lang="en-US" sz="3200" dirty="0" smtClean="0">
                  <a:solidFill>
                    <a:srgbClr val="C00000"/>
                  </a:solidFill>
                </a:rPr>
                <a:t>Directed</a:t>
              </a:r>
            </a:p>
          </p:txBody>
        </p:sp>
      </p:grpSp>
    </p:spTree>
    <p:extLst>
      <p:ext uri="{BB962C8B-B14F-4D97-AF65-F5344CB8AC3E}">
        <p14:creationId xmlns:p14="http://schemas.microsoft.com/office/powerpoint/2010/main" val="2244417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80070"/>
            <a:ext cx="8229600" cy="3088900"/>
          </a:xfrm>
        </p:spPr>
        <p:txBody>
          <a:bodyPr/>
          <a:lstStyle/>
          <a:p>
            <a:r>
              <a:rPr lang="en-US" dirty="0" smtClean="0"/>
              <a:t>Administratively report locally</a:t>
            </a:r>
          </a:p>
          <a:p>
            <a:r>
              <a:rPr lang="en-US" dirty="0" smtClean="0"/>
              <a:t>Local direction</a:t>
            </a:r>
            <a:endParaRPr lang="en-US" dirty="0"/>
          </a:p>
          <a:p>
            <a:r>
              <a:rPr lang="en-US" dirty="0" smtClean="0"/>
              <a:t>Locally placed</a:t>
            </a:r>
          </a:p>
          <a:p>
            <a:r>
              <a:rPr lang="en-US" dirty="0" smtClean="0"/>
              <a:t>Locally responsive</a:t>
            </a:r>
            <a:endParaRPr lang="en-US" dirty="0"/>
          </a:p>
        </p:txBody>
      </p:sp>
      <p:sp>
        <p:nvSpPr>
          <p:cNvPr id="3" name="Title 2"/>
          <p:cNvSpPr>
            <a:spLocks noGrp="1"/>
          </p:cNvSpPr>
          <p:nvPr>
            <p:ph type="title"/>
          </p:nvPr>
        </p:nvSpPr>
        <p:spPr/>
        <p:txBody>
          <a:bodyPr/>
          <a:lstStyle/>
          <a:p>
            <a:r>
              <a:rPr lang="en-US" dirty="0" smtClean="0"/>
              <a:t>Distributed</a:t>
            </a:r>
            <a:endParaRPr lang="en-US" dirty="0"/>
          </a:p>
        </p:txBody>
      </p:sp>
      <p:grpSp>
        <p:nvGrpSpPr>
          <p:cNvPr id="4" name="Group 3"/>
          <p:cNvGrpSpPr/>
          <p:nvPr/>
        </p:nvGrpSpPr>
        <p:grpSpPr>
          <a:xfrm>
            <a:off x="457200" y="5447235"/>
            <a:ext cx="8229600" cy="670230"/>
            <a:chOff x="457200" y="5447235"/>
            <a:chExt cx="8229600" cy="670230"/>
          </a:xfrm>
        </p:grpSpPr>
        <p:cxnSp>
          <p:nvCxnSpPr>
            <p:cNvPr id="5" name="Straight Connector 4"/>
            <p:cNvCxnSpPr/>
            <p:nvPr/>
          </p:nvCxnSpPr>
          <p:spPr>
            <a:xfrm>
              <a:off x="457200" y="6104586"/>
              <a:ext cx="8229600" cy="12879"/>
            </a:xfrm>
            <a:prstGeom prst="line">
              <a:avLst/>
            </a:prstGeom>
            <a:ln>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57200" y="5447235"/>
              <a:ext cx="1384353" cy="584775"/>
            </a:xfrm>
            <a:prstGeom prst="rect">
              <a:avLst/>
            </a:prstGeom>
            <a:noFill/>
          </p:spPr>
          <p:txBody>
            <a:bodyPr wrap="none" rtlCol="0" anchor="b">
              <a:spAutoFit/>
            </a:bodyPr>
            <a:lstStyle/>
            <a:p>
              <a:r>
                <a:rPr lang="en-US" sz="3200" dirty="0" smtClean="0"/>
                <a:t>Central</a:t>
              </a:r>
              <a:endParaRPr lang="en-US" sz="3200" dirty="0"/>
            </a:p>
          </p:txBody>
        </p:sp>
        <p:sp>
          <p:nvSpPr>
            <p:cNvPr id="7" name="TextBox 6"/>
            <p:cNvSpPr txBox="1"/>
            <p:nvPr/>
          </p:nvSpPr>
          <p:spPr>
            <a:xfrm>
              <a:off x="6637265" y="5447235"/>
              <a:ext cx="2049535" cy="584775"/>
            </a:xfrm>
            <a:prstGeom prst="rect">
              <a:avLst/>
            </a:prstGeom>
            <a:noFill/>
          </p:spPr>
          <p:txBody>
            <a:bodyPr wrap="none" rtlCol="0" anchor="b">
              <a:spAutoFit/>
            </a:bodyPr>
            <a:lstStyle/>
            <a:p>
              <a:r>
                <a:rPr lang="en-US" sz="3200" dirty="0" smtClean="0">
                  <a:solidFill>
                    <a:srgbClr val="C00000"/>
                  </a:solidFill>
                </a:rPr>
                <a:t>Distributed</a:t>
              </a:r>
              <a:endParaRPr lang="en-US" sz="3200" dirty="0">
                <a:solidFill>
                  <a:srgbClr val="C00000"/>
                </a:solidFill>
              </a:endParaRPr>
            </a:p>
          </p:txBody>
        </p:sp>
        <p:sp>
          <p:nvSpPr>
            <p:cNvPr id="8" name="TextBox 7"/>
            <p:cNvSpPr txBox="1"/>
            <p:nvPr/>
          </p:nvSpPr>
          <p:spPr>
            <a:xfrm>
              <a:off x="2244668" y="5447235"/>
              <a:ext cx="1986441" cy="584775"/>
            </a:xfrm>
            <a:prstGeom prst="rect">
              <a:avLst/>
            </a:prstGeom>
            <a:noFill/>
          </p:spPr>
          <p:txBody>
            <a:bodyPr wrap="none" rtlCol="0" anchor="b">
              <a:spAutoFit/>
            </a:bodyPr>
            <a:lstStyle/>
            <a:p>
              <a:r>
                <a:rPr lang="en-US" sz="3200" dirty="0" smtClean="0"/>
                <a:t>Embedded</a:t>
              </a:r>
              <a:endParaRPr lang="en-US" sz="3200" dirty="0"/>
            </a:p>
          </p:txBody>
        </p:sp>
        <p:sp>
          <p:nvSpPr>
            <p:cNvPr id="9" name="TextBox 8"/>
            <p:cNvSpPr txBox="1"/>
            <p:nvPr/>
          </p:nvSpPr>
          <p:spPr>
            <a:xfrm>
              <a:off x="4634224" y="5447235"/>
              <a:ext cx="1599925" cy="584775"/>
            </a:xfrm>
            <a:prstGeom prst="rect">
              <a:avLst/>
            </a:prstGeom>
            <a:noFill/>
          </p:spPr>
          <p:txBody>
            <a:bodyPr wrap="none" rtlCol="0" anchor="b">
              <a:spAutoFit/>
            </a:bodyPr>
            <a:lstStyle/>
            <a:p>
              <a:r>
                <a:rPr lang="en-US" sz="3200" dirty="0" smtClean="0"/>
                <a:t>Directed</a:t>
              </a:r>
            </a:p>
          </p:txBody>
        </p:sp>
      </p:grpSp>
    </p:spTree>
    <p:extLst>
      <p:ext uri="{BB962C8B-B14F-4D97-AF65-F5344CB8AC3E}">
        <p14:creationId xmlns:p14="http://schemas.microsoft.com/office/powerpoint/2010/main" val="4112456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Institutional</a:t>
            </a:r>
          </a:p>
          <a:p>
            <a:r>
              <a:rPr lang="en-US" dirty="0" smtClean="0"/>
              <a:t>Directional</a:t>
            </a:r>
          </a:p>
          <a:p>
            <a:r>
              <a:rPr lang="en-US" dirty="0" smtClean="0"/>
              <a:t>Encompassing</a:t>
            </a:r>
            <a:endParaRPr lang="en-US" dirty="0"/>
          </a:p>
          <a:p>
            <a:r>
              <a:rPr lang="en-US" dirty="0" smtClean="0"/>
              <a:t>Not tactical</a:t>
            </a:r>
          </a:p>
          <a:p>
            <a:r>
              <a:rPr lang="en-US" dirty="0" smtClean="0"/>
              <a:t>Grounded on </a:t>
            </a:r>
            <a:r>
              <a:rPr lang="en-US" dirty="0" err="1" smtClean="0"/>
              <a:t>OneUConn</a:t>
            </a:r>
            <a:endParaRPr lang="en-US" dirty="0" smtClean="0"/>
          </a:p>
          <a:p>
            <a:endParaRPr lang="en-US" dirty="0"/>
          </a:p>
        </p:txBody>
      </p:sp>
      <p:sp>
        <p:nvSpPr>
          <p:cNvPr id="3" name="Title 2"/>
          <p:cNvSpPr>
            <a:spLocks noGrp="1"/>
          </p:cNvSpPr>
          <p:nvPr>
            <p:ph type="title"/>
          </p:nvPr>
        </p:nvSpPr>
        <p:spPr/>
        <p:txBody>
          <a:bodyPr/>
          <a:lstStyle/>
          <a:p>
            <a:r>
              <a:rPr lang="en-US" dirty="0" smtClean="0"/>
              <a:t>Strategic Plan</a:t>
            </a:r>
            <a:endParaRPr lang="en-US" dirty="0"/>
          </a:p>
        </p:txBody>
      </p:sp>
    </p:spTree>
    <p:extLst>
      <p:ext uri="{BB962C8B-B14F-4D97-AF65-F5344CB8AC3E}">
        <p14:creationId xmlns:p14="http://schemas.microsoft.com/office/powerpoint/2010/main" val="490335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6000" dirty="0" smtClean="0"/>
              <a:t>Questions?</a:t>
            </a:r>
            <a:endParaRPr lang="en-US" sz="6000" dirty="0"/>
          </a:p>
        </p:txBody>
      </p:sp>
      <p:sp>
        <p:nvSpPr>
          <p:cNvPr id="3" name="Title 2"/>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3066222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endParaRPr lang="en-US" altLang="en-US" sz="1800" dirty="0" smtClean="0"/>
          </a:p>
          <a:p>
            <a:pPr marL="0" indent="0" algn="just">
              <a:buNone/>
            </a:pPr>
            <a:r>
              <a:rPr lang="en-US" altLang="en-US" sz="1800" dirty="0" smtClean="0"/>
              <a:t>Copyright © Michael R. </a:t>
            </a:r>
            <a:r>
              <a:rPr lang="en-US" altLang="en-US" sz="1800" dirty="0"/>
              <a:t>Mundrane </a:t>
            </a:r>
            <a:r>
              <a:rPr lang="en-US" altLang="en-US" sz="1800" dirty="0" smtClean="0"/>
              <a:t>2017.  </a:t>
            </a:r>
            <a:r>
              <a:rPr lang="en-US" altLang="en-US" sz="1800" dirty="0"/>
              <a:t>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a:p>
            <a:pPr marL="0" indent="0">
              <a:buNone/>
            </a:pPr>
            <a:endParaRPr lang="en-US" sz="1600" dirty="0"/>
          </a:p>
        </p:txBody>
      </p:sp>
      <p:sp>
        <p:nvSpPr>
          <p:cNvPr id="3" name="Title 2"/>
          <p:cNvSpPr>
            <a:spLocks noGrp="1"/>
          </p:cNvSpPr>
          <p:nvPr>
            <p:ph type="title"/>
          </p:nvPr>
        </p:nvSpPr>
        <p:spPr/>
        <p:txBody>
          <a:bodyPr/>
          <a:lstStyle/>
          <a:p>
            <a:r>
              <a:rPr lang="en-US" dirty="0" smtClean="0"/>
              <a:t>Copyright</a:t>
            </a:r>
            <a:endParaRPr lang="en-US" dirty="0"/>
          </a:p>
        </p:txBody>
      </p:sp>
    </p:spTree>
    <p:extLst>
      <p:ext uri="{BB962C8B-B14F-4D97-AF65-F5344CB8AC3E}">
        <p14:creationId xmlns:p14="http://schemas.microsoft.com/office/powerpoint/2010/main" val="274378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80069"/>
            <a:ext cx="3947375" cy="3513903"/>
          </a:xfrm>
        </p:spPr>
        <p:txBody>
          <a:bodyPr/>
          <a:lstStyle/>
          <a:p>
            <a:r>
              <a:rPr lang="en-US" dirty="0" smtClean="0"/>
              <a:t>Important</a:t>
            </a:r>
          </a:p>
          <a:p>
            <a:r>
              <a:rPr lang="en-US" dirty="0" smtClean="0"/>
              <a:t>Unreliable</a:t>
            </a:r>
          </a:p>
          <a:p>
            <a:r>
              <a:rPr lang="en-US" dirty="0" smtClean="0"/>
              <a:t>Misaligned</a:t>
            </a:r>
          </a:p>
          <a:p>
            <a:r>
              <a:rPr lang="en-US" dirty="0" smtClean="0"/>
              <a:t>Wasteful</a:t>
            </a:r>
          </a:p>
          <a:p>
            <a:r>
              <a:rPr lang="en-US" dirty="0" smtClean="0"/>
              <a:t>Uncoordinated</a:t>
            </a:r>
          </a:p>
          <a:p>
            <a:r>
              <a:rPr lang="en-US" dirty="0" smtClean="0"/>
              <a:t>Opaque</a:t>
            </a:r>
            <a:endParaRPr lang="en-US" dirty="0"/>
          </a:p>
        </p:txBody>
      </p:sp>
      <p:sp>
        <p:nvSpPr>
          <p:cNvPr id="3" name="Title 2"/>
          <p:cNvSpPr>
            <a:spLocks noGrp="1"/>
          </p:cNvSpPr>
          <p:nvPr>
            <p:ph type="title"/>
          </p:nvPr>
        </p:nvSpPr>
        <p:spPr/>
        <p:txBody>
          <a:bodyPr/>
          <a:lstStyle/>
          <a:p>
            <a:r>
              <a:rPr lang="en-US" dirty="0" smtClean="0"/>
              <a:t>History of IT on Campus</a:t>
            </a:r>
            <a:endParaRPr lang="en-US" dirty="0"/>
          </a:p>
        </p:txBody>
      </p:sp>
      <p:grpSp>
        <p:nvGrpSpPr>
          <p:cNvPr id="12" name="Group 11"/>
          <p:cNvGrpSpPr/>
          <p:nvPr/>
        </p:nvGrpSpPr>
        <p:grpSpPr>
          <a:xfrm>
            <a:off x="457200" y="5449383"/>
            <a:ext cx="8229600" cy="668082"/>
            <a:chOff x="457200" y="5449383"/>
            <a:chExt cx="8229600" cy="668082"/>
          </a:xfrm>
        </p:grpSpPr>
        <p:cxnSp>
          <p:nvCxnSpPr>
            <p:cNvPr id="5" name="Straight Connector 4"/>
            <p:cNvCxnSpPr/>
            <p:nvPr/>
          </p:nvCxnSpPr>
          <p:spPr>
            <a:xfrm>
              <a:off x="457200" y="6104586"/>
              <a:ext cx="8229600" cy="12879"/>
            </a:xfrm>
            <a:prstGeom prst="line">
              <a:avLst/>
            </a:prstGeom>
            <a:ln>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457200" y="5449383"/>
              <a:ext cx="1384353" cy="584775"/>
            </a:xfrm>
            <a:prstGeom prst="rect">
              <a:avLst/>
            </a:prstGeom>
            <a:noFill/>
          </p:spPr>
          <p:txBody>
            <a:bodyPr wrap="none" rtlCol="0">
              <a:spAutoFit/>
            </a:bodyPr>
            <a:lstStyle/>
            <a:p>
              <a:r>
                <a:rPr lang="en-US" sz="3200" dirty="0" smtClean="0"/>
                <a:t>Central</a:t>
              </a:r>
              <a:endParaRPr lang="en-US" sz="3200" dirty="0"/>
            </a:p>
          </p:txBody>
        </p:sp>
        <p:sp>
          <p:nvSpPr>
            <p:cNvPr id="8" name="TextBox 7"/>
            <p:cNvSpPr txBox="1"/>
            <p:nvPr/>
          </p:nvSpPr>
          <p:spPr>
            <a:xfrm>
              <a:off x="6637265" y="5449383"/>
              <a:ext cx="2049535" cy="584775"/>
            </a:xfrm>
            <a:prstGeom prst="rect">
              <a:avLst/>
            </a:prstGeom>
            <a:noFill/>
          </p:spPr>
          <p:txBody>
            <a:bodyPr wrap="none" rtlCol="0">
              <a:spAutoFit/>
            </a:bodyPr>
            <a:lstStyle/>
            <a:p>
              <a:r>
                <a:rPr lang="en-US" sz="3200" dirty="0" smtClean="0"/>
                <a:t>Distributed</a:t>
              </a:r>
              <a:endParaRPr lang="en-US" sz="3200" dirty="0"/>
            </a:p>
          </p:txBody>
        </p:sp>
      </p:grpSp>
      <p:sp>
        <p:nvSpPr>
          <p:cNvPr id="11" name="Action Button: Help 10">
            <a:hlinkClick r:id="" action="ppaction://noaction" highlightClick="1"/>
          </p:cNvPr>
          <p:cNvSpPr/>
          <p:nvPr/>
        </p:nvSpPr>
        <p:spPr>
          <a:xfrm>
            <a:off x="5254580" y="1900998"/>
            <a:ext cx="2511380" cy="2786912"/>
          </a:xfrm>
          <a:prstGeom prst="actionButtonHelp">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454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those systems, services, can capabilities that can best be performed centrally and deliver them robustly at scale.</a:t>
            </a:r>
          </a:p>
          <a:p>
            <a:pPr marL="0" indent="0">
              <a:buNone/>
            </a:pPr>
            <a:endParaRPr lang="en-US" dirty="0"/>
          </a:p>
          <a:p>
            <a:r>
              <a:rPr lang="en-US" dirty="0" smtClean="0"/>
              <a:t>Ensure the success of each and every other IT organization or group on campus.</a:t>
            </a:r>
            <a:endParaRPr lang="en-US" dirty="0"/>
          </a:p>
        </p:txBody>
      </p:sp>
      <p:sp>
        <p:nvSpPr>
          <p:cNvPr id="3" name="Title 2"/>
          <p:cNvSpPr>
            <a:spLocks noGrp="1"/>
          </p:cNvSpPr>
          <p:nvPr>
            <p:ph type="title"/>
          </p:nvPr>
        </p:nvSpPr>
        <p:spPr/>
        <p:txBody>
          <a:bodyPr/>
          <a:lstStyle/>
          <a:p>
            <a:r>
              <a:rPr lang="en-US" dirty="0" smtClean="0"/>
              <a:t>Central IT Primary Roles</a:t>
            </a:r>
            <a:endParaRPr lang="en-US" dirty="0"/>
          </a:p>
        </p:txBody>
      </p:sp>
    </p:spTree>
    <p:extLst>
      <p:ext uri="{BB962C8B-B14F-4D97-AF65-F5344CB8AC3E}">
        <p14:creationId xmlns:p14="http://schemas.microsoft.com/office/powerpoint/2010/main" val="428593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those </a:t>
            </a:r>
            <a:r>
              <a:rPr lang="en-US" dirty="0" smtClean="0">
                <a:solidFill>
                  <a:srgbClr val="C00000"/>
                </a:solidFill>
              </a:rPr>
              <a:t>systems, services, can capabilities</a:t>
            </a:r>
            <a:r>
              <a:rPr lang="en-US" dirty="0" smtClean="0"/>
              <a:t> that can best be performed centrally and deliver them robustly at scale.</a:t>
            </a:r>
          </a:p>
          <a:p>
            <a:pPr marL="0" indent="0">
              <a:buNone/>
            </a:pPr>
            <a:endParaRPr lang="en-US" dirty="0"/>
          </a:p>
          <a:p>
            <a:r>
              <a:rPr lang="en-US" dirty="0" smtClean="0"/>
              <a:t>Ensure the success of each and every other IT organization or group on campus.</a:t>
            </a:r>
            <a:endParaRPr lang="en-US" dirty="0"/>
          </a:p>
        </p:txBody>
      </p:sp>
      <p:sp>
        <p:nvSpPr>
          <p:cNvPr id="3" name="Title 2"/>
          <p:cNvSpPr>
            <a:spLocks noGrp="1"/>
          </p:cNvSpPr>
          <p:nvPr>
            <p:ph type="title"/>
          </p:nvPr>
        </p:nvSpPr>
        <p:spPr/>
        <p:txBody>
          <a:bodyPr/>
          <a:lstStyle/>
          <a:p>
            <a:r>
              <a:rPr lang="en-US" dirty="0" smtClean="0"/>
              <a:t>Central IT Primary Roles</a:t>
            </a:r>
            <a:endParaRPr lang="en-US" dirty="0"/>
          </a:p>
        </p:txBody>
      </p:sp>
    </p:spTree>
    <p:extLst>
      <p:ext uri="{BB962C8B-B14F-4D97-AF65-F5344CB8AC3E}">
        <p14:creationId xmlns:p14="http://schemas.microsoft.com/office/powerpoint/2010/main" val="2083305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those systems, services, can capabilities that can </a:t>
            </a:r>
            <a:r>
              <a:rPr lang="en-US" dirty="0" smtClean="0">
                <a:solidFill>
                  <a:srgbClr val="C00000"/>
                </a:solidFill>
              </a:rPr>
              <a:t>best be performed centrally</a:t>
            </a:r>
            <a:r>
              <a:rPr lang="en-US" dirty="0" smtClean="0"/>
              <a:t> and deliver them robustly at scale.</a:t>
            </a:r>
          </a:p>
          <a:p>
            <a:pPr marL="0" indent="0">
              <a:buNone/>
            </a:pPr>
            <a:endParaRPr lang="en-US" dirty="0"/>
          </a:p>
          <a:p>
            <a:r>
              <a:rPr lang="en-US" dirty="0" smtClean="0"/>
              <a:t>Ensure the success of each and every other IT organization or group on campus.</a:t>
            </a:r>
            <a:endParaRPr lang="en-US" dirty="0"/>
          </a:p>
        </p:txBody>
      </p:sp>
      <p:sp>
        <p:nvSpPr>
          <p:cNvPr id="3" name="Title 2"/>
          <p:cNvSpPr>
            <a:spLocks noGrp="1"/>
          </p:cNvSpPr>
          <p:nvPr>
            <p:ph type="title"/>
          </p:nvPr>
        </p:nvSpPr>
        <p:spPr/>
        <p:txBody>
          <a:bodyPr/>
          <a:lstStyle/>
          <a:p>
            <a:r>
              <a:rPr lang="en-US" dirty="0" smtClean="0"/>
              <a:t>Central IT Primary Roles</a:t>
            </a:r>
            <a:endParaRPr lang="en-US" dirty="0"/>
          </a:p>
        </p:txBody>
      </p:sp>
    </p:spTree>
    <p:extLst>
      <p:ext uri="{BB962C8B-B14F-4D97-AF65-F5344CB8AC3E}">
        <p14:creationId xmlns:p14="http://schemas.microsoft.com/office/powerpoint/2010/main" val="2238385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those systems, services, can capabilities that can best be performed centrally and deliver them </a:t>
            </a:r>
            <a:r>
              <a:rPr lang="en-US" dirty="0" smtClean="0">
                <a:solidFill>
                  <a:srgbClr val="C00000"/>
                </a:solidFill>
              </a:rPr>
              <a:t>robustly at scale</a:t>
            </a:r>
            <a:r>
              <a:rPr lang="en-US" dirty="0" smtClean="0"/>
              <a:t>.</a:t>
            </a:r>
          </a:p>
          <a:p>
            <a:pPr marL="0" indent="0">
              <a:buNone/>
            </a:pPr>
            <a:endParaRPr lang="en-US" dirty="0"/>
          </a:p>
          <a:p>
            <a:r>
              <a:rPr lang="en-US" dirty="0" smtClean="0"/>
              <a:t>Ensure the success of each and every other IT organization or group on campus.</a:t>
            </a:r>
            <a:endParaRPr lang="en-US" dirty="0"/>
          </a:p>
        </p:txBody>
      </p:sp>
      <p:sp>
        <p:nvSpPr>
          <p:cNvPr id="3" name="Title 2"/>
          <p:cNvSpPr>
            <a:spLocks noGrp="1"/>
          </p:cNvSpPr>
          <p:nvPr>
            <p:ph type="title"/>
          </p:nvPr>
        </p:nvSpPr>
        <p:spPr/>
        <p:txBody>
          <a:bodyPr/>
          <a:lstStyle/>
          <a:p>
            <a:r>
              <a:rPr lang="en-US" dirty="0" smtClean="0"/>
              <a:t>Central IT Primary Roles</a:t>
            </a:r>
            <a:endParaRPr lang="en-US" dirty="0"/>
          </a:p>
        </p:txBody>
      </p:sp>
    </p:spTree>
    <p:extLst>
      <p:ext uri="{BB962C8B-B14F-4D97-AF65-F5344CB8AC3E}">
        <p14:creationId xmlns:p14="http://schemas.microsoft.com/office/powerpoint/2010/main" val="2553078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those systems, services, can capabilities that can best be performed centrally and deliver them robustly at scale.</a:t>
            </a:r>
          </a:p>
          <a:p>
            <a:pPr marL="0" indent="0">
              <a:buNone/>
            </a:pPr>
            <a:endParaRPr lang="en-US" dirty="0"/>
          </a:p>
          <a:p>
            <a:r>
              <a:rPr lang="en-US" dirty="0" smtClean="0"/>
              <a:t>Ensure the success of </a:t>
            </a:r>
            <a:r>
              <a:rPr lang="en-US" dirty="0" smtClean="0">
                <a:solidFill>
                  <a:srgbClr val="C00000"/>
                </a:solidFill>
              </a:rPr>
              <a:t>each and every </a:t>
            </a:r>
            <a:r>
              <a:rPr lang="en-US" dirty="0" smtClean="0"/>
              <a:t>other IT organization or group on campus.</a:t>
            </a:r>
            <a:endParaRPr lang="en-US" dirty="0"/>
          </a:p>
        </p:txBody>
      </p:sp>
      <p:sp>
        <p:nvSpPr>
          <p:cNvPr id="3" name="Title 2"/>
          <p:cNvSpPr>
            <a:spLocks noGrp="1"/>
          </p:cNvSpPr>
          <p:nvPr>
            <p:ph type="title"/>
          </p:nvPr>
        </p:nvSpPr>
        <p:spPr/>
        <p:txBody>
          <a:bodyPr/>
          <a:lstStyle/>
          <a:p>
            <a:r>
              <a:rPr lang="en-US" dirty="0" smtClean="0"/>
              <a:t>Central IT Primary Roles</a:t>
            </a:r>
            <a:endParaRPr lang="en-US" dirty="0"/>
          </a:p>
        </p:txBody>
      </p:sp>
    </p:spTree>
    <p:extLst>
      <p:ext uri="{BB962C8B-B14F-4D97-AF65-F5344CB8AC3E}">
        <p14:creationId xmlns:p14="http://schemas.microsoft.com/office/powerpoint/2010/main" val="848398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05503"/>
            <a:ext cx="8229600" cy="3346802"/>
          </a:xfrm>
        </p:spPr>
        <p:txBody>
          <a:bodyPr/>
          <a:lstStyle/>
          <a:p>
            <a:r>
              <a:rPr lang="en-US" dirty="0" smtClean="0"/>
              <a:t>IT approach changes quickly</a:t>
            </a:r>
          </a:p>
          <a:p>
            <a:r>
              <a:rPr lang="en-US" dirty="0"/>
              <a:t>IT costs are substantive</a:t>
            </a:r>
          </a:p>
          <a:p>
            <a:r>
              <a:rPr lang="en-US" dirty="0" smtClean="0"/>
              <a:t>IT risk profile is high</a:t>
            </a:r>
          </a:p>
          <a:p>
            <a:r>
              <a:rPr lang="en-US" dirty="0"/>
              <a:t>IT activities are often complex</a:t>
            </a:r>
          </a:p>
          <a:p>
            <a:r>
              <a:rPr lang="en-US" dirty="0" smtClean="0"/>
              <a:t>Requires a more nuanced view</a:t>
            </a:r>
            <a:endParaRPr lang="en-US" dirty="0"/>
          </a:p>
        </p:txBody>
      </p:sp>
      <p:sp>
        <p:nvSpPr>
          <p:cNvPr id="3" name="Title 2"/>
          <p:cNvSpPr>
            <a:spLocks noGrp="1"/>
          </p:cNvSpPr>
          <p:nvPr>
            <p:ph type="title"/>
          </p:nvPr>
        </p:nvSpPr>
        <p:spPr/>
        <p:txBody>
          <a:bodyPr/>
          <a:lstStyle/>
          <a:p>
            <a:r>
              <a:rPr lang="en-US" dirty="0" smtClean="0"/>
              <a:t>Activity Spectrum</a:t>
            </a:r>
            <a:endParaRPr lang="en-US" dirty="0"/>
          </a:p>
        </p:txBody>
      </p:sp>
      <p:grpSp>
        <p:nvGrpSpPr>
          <p:cNvPr id="13" name="Group 12"/>
          <p:cNvGrpSpPr/>
          <p:nvPr/>
        </p:nvGrpSpPr>
        <p:grpSpPr>
          <a:xfrm>
            <a:off x="457200" y="5447235"/>
            <a:ext cx="8229600" cy="670230"/>
            <a:chOff x="457200" y="5447235"/>
            <a:chExt cx="8229600" cy="670230"/>
          </a:xfrm>
        </p:grpSpPr>
        <p:cxnSp>
          <p:nvCxnSpPr>
            <p:cNvPr id="5" name="Straight Connector 4"/>
            <p:cNvCxnSpPr/>
            <p:nvPr/>
          </p:nvCxnSpPr>
          <p:spPr>
            <a:xfrm>
              <a:off x="457200" y="6104586"/>
              <a:ext cx="8229600" cy="12879"/>
            </a:xfrm>
            <a:prstGeom prst="line">
              <a:avLst/>
            </a:prstGeom>
            <a:ln>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57200" y="5447235"/>
              <a:ext cx="1384353" cy="584775"/>
            </a:xfrm>
            <a:prstGeom prst="rect">
              <a:avLst/>
            </a:prstGeom>
            <a:noFill/>
          </p:spPr>
          <p:txBody>
            <a:bodyPr wrap="none" rtlCol="0" anchor="b">
              <a:spAutoFit/>
            </a:bodyPr>
            <a:lstStyle/>
            <a:p>
              <a:r>
                <a:rPr lang="en-US" sz="3200" dirty="0" smtClean="0"/>
                <a:t>Central</a:t>
              </a:r>
              <a:endParaRPr lang="en-US" sz="3200" dirty="0"/>
            </a:p>
          </p:txBody>
        </p:sp>
        <p:sp>
          <p:nvSpPr>
            <p:cNvPr id="7" name="TextBox 6"/>
            <p:cNvSpPr txBox="1"/>
            <p:nvPr/>
          </p:nvSpPr>
          <p:spPr>
            <a:xfrm>
              <a:off x="6637265" y="5447235"/>
              <a:ext cx="2049535" cy="584775"/>
            </a:xfrm>
            <a:prstGeom prst="rect">
              <a:avLst/>
            </a:prstGeom>
            <a:noFill/>
          </p:spPr>
          <p:txBody>
            <a:bodyPr wrap="none" rtlCol="0" anchor="b">
              <a:spAutoFit/>
            </a:bodyPr>
            <a:lstStyle/>
            <a:p>
              <a:r>
                <a:rPr lang="en-US" sz="3200" dirty="0" smtClean="0"/>
                <a:t>Distributed</a:t>
              </a:r>
              <a:endParaRPr lang="en-US" sz="3200" dirty="0"/>
            </a:p>
          </p:txBody>
        </p:sp>
        <p:sp>
          <p:nvSpPr>
            <p:cNvPr id="11" name="TextBox 10"/>
            <p:cNvSpPr txBox="1"/>
            <p:nvPr/>
          </p:nvSpPr>
          <p:spPr>
            <a:xfrm>
              <a:off x="2244668" y="5447235"/>
              <a:ext cx="1986441" cy="584775"/>
            </a:xfrm>
            <a:prstGeom prst="rect">
              <a:avLst/>
            </a:prstGeom>
            <a:noFill/>
          </p:spPr>
          <p:txBody>
            <a:bodyPr wrap="none" rtlCol="0" anchor="b">
              <a:spAutoFit/>
            </a:bodyPr>
            <a:lstStyle/>
            <a:p>
              <a:r>
                <a:rPr lang="en-US" sz="3200" dirty="0" smtClean="0"/>
                <a:t>Embedded</a:t>
              </a:r>
              <a:endParaRPr lang="en-US" sz="3200" dirty="0"/>
            </a:p>
          </p:txBody>
        </p:sp>
        <p:sp>
          <p:nvSpPr>
            <p:cNvPr id="12" name="TextBox 11"/>
            <p:cNvSpPr txBox="1"/>
            <p:nvPr/>
          </p:nvSpPr>
          <p:spPr>
            <a:xfrm>
              <a:off x="4634224" y="5447235"/>
              <a:ext cx="1599925" cy="584775"/>
            </a:xfrm>
            <a:prstGeom prst="rect">
              <a:avLst/>
            </a:prstGeom>
            <a:noFill/>
          </p:spPr>
          <p:txBody>
            <a:bodyPr wrap="none" rtlCol="0" anchor="b">
              <a:spAutoFit/>
            </a:bodyPr>
            <a:lstStyle/>
            <a:p>
              <a:r>
                <a:rPr lang="en-US" sz="3200" dirty="0" smtClean="0"/>
                <a:t>Directed</a:t>
              </a:r>
            </a:p>
          </p:txBody>
        </p:sp>
      </p:grpSp>
    </p:spTree>
    <p:extLst>
      <p:ext uri="{BB962C8B-B14F-4D97-AF65-F5344CB8AC3E}">
        <p14:creationId xmlns:p14="http://schemas.microsoft.com/office/powerpoint/2010/main" val="342927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80069"/>
            <a:ext cx="8229600" cy="3191931"/>
          </a:xfrm>
        </p:spPr>
        <p:txBody>
          <a:bodyPr/>
          <a:lstStyle/>
          <a:p>
            <a:r>
              <a:rPr lang="en-US" dirty="0" smtClean="0"/>
              <a:t>Administratively report to UITS</a:t>
            </a:r>
          </a:p>
          <a:p>
            <a:r>
              <a:rPr lang="en-US" dirty="0" smtClean="0"/>
              <a:t>UITS directed</a:t>
            </a:r>
          </a:p>
          <a:p>
            <a:r>
              <a:rPr lang="en-US" dirty="0" smtClean="0"/>
              <a:t>UITS spaces</a:t>
            </a:r>
            <a:endParaRPr lang="en-US" dirty="0"/>
          </a:p>
          <a:p>
            <a:r>
              <a:rPr lang="en-US" dirty="0" smtClean="0"/>
              <a:t>Institutionally responsive</a:t>
            </a:r>
            <a:endParaRPr lang="en-US" dirty="0"/>
          </a:p>
        </p:txBody>
      </p:sp>
      <p:sp>
        <p:nvSpPr>
          <p:cNvPr id="3" name="Title 2"/>
          <p:cNvSpPr>
            <a:spLocks noGrp="1"/>
          </p:cNvSpPr>
          <p:nvPr>
            <p:ph type="title"/>
          </p:nvPr>
        </p:nvSpPr>
        <p:spPr/>
        <p:txBody>
          <a:bodyPr/>
          <a:lstStyle/>
          <a:p>
            <a:r>
              <a:rPr lang="en-US" dirty="0" smtClean="0"/>
              <a:t>Central</a:t>
            </a:r>
            <a:endParaRPr lang="en-US" dirty="0"/>
          </a:p>
        </p:txBody>
      </p:sp>
      <p:grpSp>
        <p:nvGrpSpPr>
          <p:cNvPr id="4" name="Group 3"/>
          <p:cNvGrpSpPr/>
          <p:nvPr/>
        </p:nvGrpSpPr>
        <p:grpSpPr>
          <a:xfrm>
            <a:off x="457200" y="5447235"/>
            <a:ext cx="8229600" cy="670230"/>
            <a:chOff x="457200" y="5447235"/>
            <a:chExt cx="8229600" cy="670230"/>
          </a:xfrm>
        </p:grpSpPr>
        <p:cxnSp>
          <p:nvCxnSpPr>
            <p:cNvPr id="5" name="Straight Connector 4"/>
            <p:cNvCxnSpPr/>
            <p:nvPr/>
          </p:nvCxnSpPr>
          <p:spPr>
            <a:xfrm>
              <a:off x="457200" y="6104586"/>
              <a:ext cx="8229600" cy="12879"/>
            </a:xfrm>
            <a:prstGeom prst="line">
              <a:avLst/>
            </a:prstGeom>
            <a:ln>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57200" y="5447235"/>
              <a:ext cx="1384353" cy="584775"/>
            </a:xfrm>
            <a:prstGeom prst="rect">
              <a:avLst/>
            </a:prstGeom>
            <a:noFill/>
          </p:spPr>
          <p:txBody>
            <a:bodyPr wrap="none" rtlCol="0" anchor="b">
              <a:spAutoFit/>
            </a:bodyPr>
            <a:lstStyle/>
            <a:p>
              <a:r>
                <a:rPr lang="en-US" sz="3200" dirty="0" smtClean="0">
                  <a:solidFill>
                    <a:srgbClr val="C00000"/>
                  </a:solidFill>
                </a:rPr>
                <a:t>Central</a:t>
              </a:r>
              <a:endParaRPr lang="en-US" sz="3200" dirty="0">
                <a:solidFill>
                  <a:srgbClr val="C00000"/>
                </a:solidFill>
              </a:endParaRPr>
            </a:p>
          </p:txBody>
        </p:sp>
        <p:sp>
          <p:nvSpPr>
            <p:cNvPr id="7" name="TextBox 6"/>
            <p:cNvSpPr txBox="1"/>
            <p:nvPr/>
          </p:nvSpPr>
          <p:spPr>
            <a:xfrm>
              <a:off x="6637265" y="5447235"/>
              <a:ext cx="2049535" cy="584775"/>
            </a:xfrm>
            <a:prstGeom prst="rect">
              <a:avLst/>
            </a:prstGeom>
            <a:noFill/>
          </p:spPr>
          <p:txBody>
            <a:bodyPr wrap="none" rtlCol="0" anchor="b">
              <a:spAutoFit/>
            </a:bodyPr>
            <a:lstStyle/>
            <a:p>
              <a:r>
                <a:rPr lang="en-US" sz="3200" dirty="0" smtClean="0"/>
                <a:t>Distributed</a:t>
              </a:r>
              <a:endParaRPr lang="en-US" sz="3200" dirty="0"/>
            </a:p>
          </p:txBody>
        </p:sp>
        <p:sp>
          <p:nvSpPr>
            <p:cNvPr id="8" name="TextBox 7"/>
            <p:cNvSpPr txBox="1"/>
            <p:nvPr/>
          </p:nvSpPr>
          <p:spPr>
            <a:xfrm>
              <a:off x="2244668" y="5447235"/>
              <a:ext cx="1986441" cy="584775"/>
            </a:xfrm>
            <a:prstGeom prst="rect">
              <a:avLst/>
            </a:prstGeom>
            <a:noFill/>
          </p:spPr>
          <p:txBody>
            <a:bodyPr wrap="none" rtlCol="0" anchor="b">
              <a:spAutoFit/>
            </a:bodyPr>
            <a:lstStyle/>
            <a:p>
              <a:r>
                <a:rPr lang="en-US" sz="3200" dirty="0" smtClean="0"/>
                <a:t>Embedded</a:t>
              </a:r>
              <a:endParaRPr lang="en-US" sz="3200" dirty="0"/>
            </a:p>
          </p:txBody>
        </p:sp>
        <p:sp>
          <p:nvSpPr>
            <p:cNvPr id="9" name="TextBox 8"/>
            <p:cNvSpPr txBox="1"/>
            <p:nvPr/>
          </p:nvSpPr>
          <p:spPr>
            <a:xfrm>
              <a:off x="4634224" y="5447235"/>
              <a:ext cx="1599925" cy="584775"/>
            </a:xfrm>
            <a:prstGeom prst="rect">
              <a:avLst/>
            </a:prstGeom>
            <a:noFill/>
          </p:spPr>
          <p:txBody>
            <a:bodyPr wrap="none" rtlCol="0" anchor="b">
              <a:spAutoFit/>
            </a:bodyPr>
            <a:lstStyle/>
            <a:p>
              <a:r>
                <a:rPr lang="en-US" sz="3200" dirty="0" smtClean="0"/>
                <a:t>Directed</a:t>
              </a:r>
            </a:p>
          </p:txBody>
        </p:sp>
      </p:grpSp>
    </p:spTree>
    <p:extLst>
      <p:ext uri="{BB962C8B-B14F-4D97-AF65-F5344CB8AC3E}">
        <p14:creationId xmlns:p14="http://schemas.microsoft.com/office/powerpoint/2010/main" val="2070280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2559</TotalTime>
  <Words>407</Words>
  <Application>Microsoft Office PowerPoint</Application>
  <PresentationFormat>On-screen Show (4:3)</PresentationFormat>
  <Paragraphs>95</Paragraphs>
  <Slides>15</Slides>
  <Notes>1</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One UConn</vt:lpstr>
      <vt:lpstr>History of IT on Campus</vt:lpstr>
      <vt:lpstr>Central IT Primary Roles</vt:lpstr>
      <vt:lpstr>Central IT Primary Roles</vt:lpstr>
      <vt:lpstr>Central IT Primary Roles</vt:lpstr>
      <vt:lpstr>Central IT Primary Roles</vt:lpstr>
      <vt:lpstr>Central IT Primary Roles</vt:lpstr>
      <vt:lpstr>Activity Spectrum</vt:lpstr>
      <vt:lpstr>Central</vt:lpstr>
      <vt:lpstr>Embedded</vt:lpstr>
      <vt:lpstr>Directed</vt:lpstr>
      <vt:lpstr>Distributed</vt:lpstr>
      <vt:lpstr>Strategic Plan</vt:lpstr>
      <vt:lpstr>Thank You</vt:lpstr>
      <vt:lpstr>Copyright</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Mundrane</dc:creator>
  <cp:lastModifiedBy>Hughes, Kristy</cp:lastModifiedBy>
  <cp:revision>99</cp:revision>
  <cp:lastPrinted>2014-03-11T14:03:07Z</cp:lastPrinted>
  <dcterms:created xsi:type="dcterms:W3CDTF">2014-03-10T15:50:37Z</dcterms:created>
  <dcterms:modified xsi:type="dcterms:W3CDTF">2017-10-29T23:34:05Z</dcterms:modified>
</cp:coreProperties>
</file>