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4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714753" y="685800"/>
            <a:ext cx="3429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8051696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 noRot="1" noChangeAspect="1"/>
          </p:cNvSpPr>
          <p:nvPr>
            <p:ph type="sldImg" idx="2"/>
          </p:nvPr>
        </p:nvSpPr>
        <p:spPr>
          <a:xfrm>
            <a:off x="1714753" y="685800"/>
            <a:ext cx="3429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>
            <a:spLocks noGrp="1" noRot="1" noChangeAspect="1"/>
          </p:cNvSpPr>
          <p:nvPr>
            <p:ph type="sldImg" idx="2"/>
          </p:nvPr>
        </p:nvSpPr>
        <p:spPr>
          <a:xfrm>
            <a:off x="1714753" y="685800"/>
            <a:ext cx="3429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Shape 2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/>
              <a:t>My department, supports the design and development of online course at the University.</a:t>
            </a:r>
          </a:p>
          <a:p>
            <a:endParaRPr lang="en"/>
          </a:p>
          <a:p>
            <a:pPr lvl="0" rtl="0">
              <a:buNone/>
            </a:pPr>
            <a:r>
              <a:rPr lang="en"/>
              <a:t>We were looking for a way to collaborate and comment on ideas and documents.  We used Google Drive documents to achieve this.</a:t>
            </a:r>
          </a:p>
          <a:p>
            <a:endParaRPr lang="en"/>
          </a:p>
          <a:p>
            <a:pPr lvl="0" rtl="0">
              <a:buNone/>
            </a:pPr>
            <a:r>
              <a:rPr lang="en"/>
              <a:t>We were also looking for a way to share ideas, news, and practices happening in the field of e-learning and higher ed.  We created a Google+ community.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>
            <a:spLocks noGrp="1" noRot="1" noChangeAspect="1"/>
          </p:cNvSpPr>
          <p:nvPr>
            <p:ph type="sldImg" idx="2"/>
          </p:nvPr>
        </p:nvSpPr>
        <p:spPr>
          <a:xfrm>
            <a:off x="1714753" y="685800"/>
            <a:ext cx="3429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Shape 2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/>
              <a:t>A Human Development and Family Studies faculty member teaches a course on Family Resource Management.</a:t>
            </a:r>
          </a:p>
          <a:p>
            <a:endParaRPr lang="en"/>
          </a:p>
          <a:p>
            <a:endParaRPr lang="en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>
            <a:spLocks noGrp="1" noRot="1" noChangeAspect="1"/>
          </p:cNvSpPr>
          <p:nvPr>
            <p:ph type="sldImg" idx="2"/>
          </p:nvPr>
        </p:nvSpPr>
        <p:spPr>
          <a:xfrm>
            <a:off x="1714753" y="685800"/>
            <a:ext cx="3429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Shape 2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>
            <a:spLocks noGrp="1" noRot="1" noChangeAspect="1"/>
          </p:cNvSpPr>
          <p:nvPr>
            <p:ph type="sldImg" idx="2"/>
          </p:nvPr>
        </p:nvSpPr>
        <p:spPr>
          <a:xfrm>
            <a:off x="1714753" y="685800"/>
            <a:ext cx="3429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Shape 2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 noRot="1" noChangeAspect="1"/>
          </p:cNvSpPr>
          <p:nvPr>
            <p:ph type="sldImg" idx="2"/>
          </p:nvPr>
        </p:nvSpPr>
        <p:spPr>
          <a:xfrm>
            <a:off x="1714753" y="685800"/>
            <a:ext cx="3429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1714753" y="685800"/>
            <a:ext cx="3429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>
            <a:spLocks noGrp="1" noRot="1" noChangeAspect="1"/>
          </p:cNvSpPr>
          <p:nvPr>
            <p:ph type="sldImg" idx="2"/>
          </p:nvPr>
        </p:nvSpPr>
        <p:spPr>
          <a:xfrm>
            <a:off x="1714753" y="685800"/>
            <a:ext cx="3429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>
            <a:spLocks noGrp="1" noRot="1" noChangeAspect="1"/>
          </p:cNvSpPr>
          <p:nvPr>
            <p:ph type="sldImg" idx="2"/>
          </p:nvPr>
        </p:nvSpPr>
        <p:spPr>
          <a:xfrm>
            <a:off x="1714753" y="685800"/>
            <a:ext cx="3429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>
            <a:spLocks noGrp="1" noRot="1" noChangeAspect="1"/>
          </p:cNvSpPr>
          <p:nvPr>
            <p:ph type="sldImg" idx="2"/>
          </p:nvPr>
        </p:nvSpPr>
        <p:spPr>
          <a:xfrm>
            <a:off x="1714753" y="685800"/>
            <a:ext cx="3429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Shape 2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>
            <a:spLocks noGrp="1" noRot="1" noChangeAspect="1"/>
          </p:cNvSpPr>
          <p:nvPr>
            <p:ph type="sldImg" idx="2"/>
          </p:nvPr>
        </p:nvSpPr>
        <p:spPr>
          <a:xfrm>
            <a:off x="1714753" y="685800"/>
            <a:ext cx="3429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Shape 2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/>
              <a:t>Where we fell short the first time was education and training.  Now with the additional audiences, we can look at more extensive opportunities with this.</a:t>
            </a:r>
          </a:p>
          <a:p>
            <a:endParaRPr lang="en"/>
          </a:p>
          <a:p>
            <a:pPr lvl="0" rtl="0">
              <a:buNone/>
            </a:pPr>
            <a:r>
              <a:rPr lang="en"/>
              <a:t>We focus on helping each group in the unique ways and attention they need.  We start with the need and we systematically create innovative solutions.</a:t>
            </a:r>
          </a:p>
          <a:p>
            <a:endParaRPr lang="en"/>
          </a:p>
          <a:p>
            <a:pPr lvl="0" rtl="0">
              <a:buNone/>
            </a:pPr>
            <a:r>
              <a:rPr lang="en"/>
              <a:t>We look to help them with their activitives around Supporting ,Teaching, and Learning</a:t>
            </a:r>
          </a:p>
          <a:p>
            <a:endParaRPr lang="en"/>
          </a:p>
          <a:p>
            <a:pPr>
              <a:buNone/>
            </a:pPr>
            <a:r>
              <a:rPr lang="en"/>
              <a:t>We do all of this through focusing on our core mission of aiding people to create, connect, and collaborate.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 txBox="1">
            <a:spLocks noGrp="1"/>
          </p:cNvSpPr>
          <p:nvPr>
            <p:ph type="ctrTitle"/>
          </p:nvPr>
        </p:nvSpPr>
        <p:spPr>
          <a:xfrm>
            <a:off x="685800" y="2111123"/>
            <a:ext cx="7772400" cy="1546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indent="304800" algn="ctr" rtl="0">
              <a:buSzPct val="100000"/>
              <a:defRPr sz="4800"/>
            </a:lvl1pPr>
            <a:lvl2pPr indent="304800" algn="ctr" rtl="0">
              <a:buSzPct val="100000"/>
              <a:defRPr sz="4800"/>
            </a:lvl2pPr>
            <a:lvl3pPr indent="304800" algn="ctr" rtl="0">
              <a:buSzPct val="100000"/>
              <a:defRPr sz="4800"/>
            </a:lvl3pPr>
            <a:lvl4pPr indent="304800" algn="ctr" rtl="0">
              <a:buSzPct val="100000"/>
              <a:defRPr sz="4800"/>
            </a:lvl4pPr>
            <a:lvl5pPr indent="304800" algn="ctr" rtl="0">
              <a:buSzPct val="100000"/>
              <a:defRPr sz="4800"/>
            </a:lvl5pPr>
            <a:lvl6pPr indent="304800" algn="ctr" rtl="0">
              <a:buSzPct val="100000"/>
              <a:defRPr sz="4800"/>
            </a:lvl6pPr>
            <a:lvl7pPr indent="304800" algn="ctr" rtl="0">
              <a:buSzPct val="100000"/>
              <a:defRPr sz="4800"/>
            </a:lvl7pPr>
            <a:lvl8pPr indent="304800" algn="ctr" rtl="0">
              <a:buSzPct val="100000"/>
              <a:defRPr sz="4800"/>
            </a:lvl8pPr>
            <a:lvl9pPr indent="304800" algn="ctr" rtl="0">
              <a:buSzPct val="100000"/>
              <a:defRPr sz="4800"/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subTitle" idx="1"/>
          </p:nvPr>
        </p:nvSpPr>
        <p:spPr>
          <a:xfrm>
            <a:off x="685800" y="3786737"/>
            <a:ext cx="7772400" cy="104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L="0" algn="ctr" rtl="0"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 marL="0" indent="190500" algn="ctr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 marL="0" indent="190500" algn="ctr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 marL="0" indent="190500" algn="ctr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 marL="0" indent="190500" algn="ctr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 marL="0" indent="190500" algn="ctr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 marL="0" indent="190500" algn="ctr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 marL="0" indent="190500" algn="ctr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 marL="0" indent="190500" algn="ctr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rtl="0">
              <a:defRPr/>
            </a:lvl1pPr>
            <a:lvl2pPr indent="457200" rtl="0">
              <a:defRPr/>
            </a:lvl2pPr>
            <a:lvl3pPr indent="914400" rtl="0">
              <a:defRPr/>
            </a:lvl3pPr>
            <a:lvl4pPr indent="1371600"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994500" cy="4967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2"/>
          </p:nvPr>
        </p:nvSpPr>
        <p:spPr>
          <a:xfrm>
            <a:off x="4692273" y="1600200"/>
            <a:ext cx="3994500" cy="4967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L="285750" indent="-171450" algn="ctr" rtl="0">
              <a:spcBef>
                <a:spcPts val="360"/>
              </a:spcBef>
              <a:buSzPct val="100000"/>
              <a:buNone/>
              <a:defRPr sz="1800"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marL="0" rtl="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1pPr>
            <a:lvl2pPr marL="0" indent="228600" rtl="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2pPr>
            <a:lvl3pPr marL="0" indent="228600" rtl="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3pPr>
            <a:lvl4pPr marL="0" indent="228600" rtl="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4pPr>
            <a:lvl5pPr marL="0" indent="228600" rtl="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5pPr>
            <a:lvl6pPr marL="0" indent="228600" rtl="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6pPr>
            <a:lvl7pPr marL="0" indent="228600" rtl="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7pPr>
            <a:lvl8pPr marL="0" indent="228600" rtl="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8pPr>
            <a:lvl9pPr marL="0" indent="228600" rtl="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L="342900" indent="-152400" rtl="0">
              <a:spcBef>
                <a:spcPts val="600"/>
              </a:spcBef>
              <a:buClr>
                <a:schemeClr val="dk1"/>
              </a:buClr>
              <a:buSzPct val="100000"/>
              <a:defRPr sz="3000">
                <a:solidFill>
                  <a:schemeClr val="dk1"/>
                </a:solidFill>
              </a:defRPr>
            </a:lvl1pPr>
            <a:lvl2pPr marL="742950" indent="-133350" rtl="0"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2pPr>
            <a:lvl3pPr marL="1143000" indent="-76200" rtl="0"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3pPr>
            <a:lvl4pPr marL="1600200" indent="-114300" rtl="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4pPr>
            <a:lvl5pPr marL="2057400" indent="-114300" rtl="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5pPr>
            <a:lvl6pPr marL="2514600" indent="-114300" rtl="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6pPr>
            <a:lvl7pPr marL="2971800" indent="-114300" rtl="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7pPr>
            <a:lvl8pPr marL="3429000" indent="-114300" rtl="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8pPr>
            <a:lvl9pPr marL="3886200" indent="-114300" rtl="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34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38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10" Type="http://schemas.openxmlformats.org/officeDocument/2006/relationships/image" Target="../media/image30.png"/><Relationship Id="rId4" Type="http://schemas.openxmlformats.org/officeDocument/2006/relationships/image" Target="../media/image43.png"/><Relationship Id="rId9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hyperlink" Target="www.google.uconn.edu" TargetMode="External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gif"/><Relationship Id="rId3" Type="http://schemas.openxmlformats.org/officeDocument/2006/relationships/image" Target="../media/image28.jp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2544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subTitle" idx="1"/>
          </p:nvPr>
        </p:nvSpPr>
        <p:spPr>
          <a:xfrm>
            <a:off x="685800" y="6012412"/>
            <a:ext cx="7772400" cy="104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" b="1">
                <a:solidFill>
                  <a:srgbClr val="B7B7B7"/>
                </a:solidFill>
              </a:rPr>
              <a:t>Connect. Create. Collaborate.</a:t>
            </a:r>
          </a:p>
        </p:txBody>
      </p:sp>
      <p:sp>
        <p:nvSpPr>
          <p:cNvPr id="24" name="Shape 24"/>
          <p:cNvSpPr/>
          <p:nvPr/>
        </p:nvSpPr>
        <p:spPr>
          <a:xfrm>
            <a:off x="414325" y="1319200"/>
            <a:ext cx="8315325" cy="421957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/>
          <p:nvPr/>
        </p:nvSpPr>
        <p:spPr>
          <a:xfrm>
            <a:off x="4679550" y="2633250"/>
            <a:ext cx="4232699" cy="3250800"/>
          </a:xfrm>
          <a:prstGeom prst="rect">
            <a:avLst/>
          </a:prstGeom>
          <a:solidFill>
            <a:srgbClr val="B7B7B7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24" name="Shape 224"/>
          <p:cNvSpPr/>
          <p:nvPr/>
        </p:nvSpPr>
        <p:spPr>
          <a:xfrm>
            <a:off x="217400" y="2633250"/>
            <a:ext cx="4232699" cy="3250800"/>
          </a:xfrm>
          <a:prstGeom prst="rect">
            <a:avLst/>
          </a:prstGeom>
          <a:solidFill>
            <a:srgbClr val="B7B7B7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25" name="Shape 225"/>
          <p:cNvSpPr/>
          <p:nvPr/>
        </p:nvSpPr>
        <p:spPr>
          <a:xfrm>
            <a:off x="217400" y="5978825"/>
            <a:ext cx="4232699" cy="722100"/>
          </a:xfrm>
          <a:prstGeom prst="rect">
            <a:avLst/>
          </a:prstGeom>
          <a:solidFill>
            <a:srgbClr val="93C47D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26" name="Shape 226"/>
          <p:cNvSpPr/>
          <p:nvPr/>
        </p:nvSpPr>
        <p:spPr>
          <a:xfrm>
            <a:off x="4679550" y="5995350"/>
            <a:ext cx="4232699" cy="722100"/>
          </a:xfrm>
          <a:prstGeom prst="rect">
            <a:avLst/>
          </a:prstGeom>
          <a:solidFill>
            <a:srgbClr val="93C47D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27" name="Shape 227"/>
          <p:cNvSpPr txBox="1"/>
          <p:nvPr/>
        </p:nvSpPr>
        <p:spPr>
          <a:xfrm>
            <a:off x="1130775" y="6052875"/>
            <a:ext cx="3395400" cy="588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Clr>
                <a:schemeClr val="dk1"/>
              </a:buClr>
              <a:buSzPct val="45833"/>
              <a:buFont typeface="Arial"/>
              <a:buNone/>
            </a:pPr>
            <a:r>
              <a:rPr lang="en" sz="2400" b="1">
                <a:latin typeface="Ubuntu"/>
                <a:ea typeface="Ubuntu"/>
                <a:cs typeface="Ubuntu"/>
                <a:sym typeface="Ubuntu"/>
              </a:rPr>
              <a:t>Documents </a:t>
            </a:r>
            <a:r>
              <a:rPr lang="en" b="1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(Google Drive)</a:t>
            </a:r>
          </a:p>
          <a:p>
            <a:endParaRPr lang="en" b="1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228" name="Shape 228"/>
          <p:cNvSpPr txBox="1"/>
          <p:nvPr/>
        </p:nvSpPr>
        <p:spPr>
          <a:xfrm>
            <a:off x="217400" y="1155950"/>
            <a:ext cx="4232699" cy="1363800"/>
          </a:xfrm>
          <a:prstGeom prst="rect">
            <a:avLst/>
          </a:prstGeom>
          <a:solidFill>
            <a:srgbClr val="F6B26B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2400" b="1"/>
              <a:t>Staff: collaborate and comment on documents and ideas (online + offline).</a:t>
            </a:r>
          </a:p>
        </p:txBody>
      </p:sp>
      <p:sp>
        <p:nvSpPr>
          <p:cNvPr id="229" name="Shape 229"/>
          <p:cNvSpPr txBox="1"/>
          <p:nvPr/>
        </p:nvSpPr>
        <p:spPr>
          <a:xfrm>
            <a:off x="5635900" y="6052850"/>
            <a:ext cx="3290699" cy="588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2400" b="1">
                <a:latin typeface="Ubuntu"/>
                <a:ea typeface="Ubuntu"/>
                <a:cs typeface="Ubuntu"/>
                <a:sym typeface="Ubuntu"/>
              </a:rPr>
              <a:t>Communities </a:t>
            </a:r>
            <a:r>
              <a:rPr lang="en" sz="1800" b="1">
                <a:latin typeface="Ubuntu"/>
                <a:ea typeface="Ubuntu"/>
                <a:cs typeface="Ubuntu"/>
                <a:sym typeface="Ubuntu"/>
              </a:rPr>
              <a:t>(Google+)</a:t>
            </a:r>
          </a:p>
        </p:txBody>
      </p:sp>
      <p:sp>
        <p:nvSpPr>
          <p:cNvPr id="230" name="Shape 230"/>
          <p:cNvSpPr txBox="1"/>
          <p:nvPr/>
        </p:nvSpPr>
        <p:spPr>
          <a:xfrm>
            <a:off x="4679550" y="1121425"/>
            <a:ext cx="4232699" cy="1363800"/>
          </a:xfrm>
          <a:prstGeom prst="rect">
            <a:avLst/>
          </a:prstGeom>
          <a:solidFill>
            <a:srgbClr val="F6B26B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2400" b="1"/>
              <a:t>Staff: share ideas, news, and practices in the field of e-learning.</a:t>
            </a:r>
          </a:p>
        </p:txBody>
      </p:sp>
      <p:sp>
        <p:nvSpPr>
          <p:cNvPr id="231" name="Shape 231"/>
          <p:cNvSpPr/>
          <p:nvPr/>
        </p:nvSpPr>
        <p:spPr>
          <a:xfrm>
            <a:off x="4679549" y="2966432"/>
            <a:ext cx="4232700" cy="2639755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232" name="Shape 232"/>
          <p:cNvSpPr/>
          <p:nvPr/>
        </p:nvSpPr>
        <p:spPr>
          <a:xfrm>
            <a:off x="4961325" y="6052850"/>
            <a:ext cx="588300" cy="5883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233" name="Shape 233"/>
          <p:cNvSpPr/>
          <p:nvPr/>
        </p:nvSpPr>
        <p:spPr>
          <a:xfrm>
            <a:off x="456650" y="6052875"/>
            <a:ext cx="588300" cy="588300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  <p:sp>
        <p:nvSpPr>
          <p:cNvPr id="234" name="Shape 234"/>
          <p:cNvSpPr/>
          <p:nvPr/>
        </p:nvSpPr>
        <p:spPr>
          <a:xfrm>
            <a:off x="269362" y="3029700"/>
            <a:ext cx="4128774" cy="2576500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</p:sp>
      <p:grpSp>
        <p:nvGrpSpPr>
          <p:cNvPr id="235" name="Shape 235"/>
          <p:cNvGrpSpPr/>
          <p:nvPr/>
        </p:nvGrpSpPr>
        <p:grpSpPr>
          <a:xfrm>
            <a:off x="4679550" y="280650"/>
            <a:ext cx="4247099" cy="629400"/>
            <a:chOff x="4679550" y="280650"/>
            <a:chExt cx="4247099" cy="629400"/>
          </a:xfrm>
        </p:grpSpPr>
        <p:sp>
          <p:nvSpPr>
            <p:cNvPr id="236" name="Shape 236"/>
            <p:cNvSpPr/>
            <p:nvPr/>
          </p:nvSpPr>
          <p:spPr>
            <a:xfrm>
              <a:off x="4679550" y="280650"/>
              <a:ext cx="4247099" cy="629400"/>
            </a:xfrm>
            <a:prstGeom prst="roundRect">
              <a:avLst>
                <a:gd name="adj" fmla="val 16667"/>
              </a:avLst>
            </a:prstGeom>
            <a:solidFill>
              <a:srgbClr val="073763"/>
            </a:solidFill>
            <a:ln w="19050" cap="flat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7" name="Shape 237"/>
            <p:cNvSpPr/>
            <p:nvPr/>
          </p:nvSpPr>
          <p:spPr>
            <a:xfrm>
              <a:off x="5006683" y="409998"/>
              <a:ext cx="1961139" cy="457208"/>
            </a:xfrm>
            <a:prstGeom prst="rect">
              <a:avLst/>
            </a:prstGeom>
            <a:blipFill>
              <a:blip r:embed="rId7"/>
              <a:stretch>
                <a:fillRect/>
              </a:stretch>
            </a:blipFill>
            <a:ln>
              <a:noFill/>
            </a:ln>
          </p:spPr>
        </p:sp>
        <p:sp>
          <p:nvSpPr>
            <p:cNvPr id="238" name="Shape 238"/>
            <p:cNvSpPr txBox="1"/>
            <p:nvPr/>
          </p:nvSpPr>
          <p:spPr>
            <a:xfrm>
              <a:off x="7174937" y="440866"/>
              <a:ext cx="1067099" cy="380099"/>
            </a:xfrm>
            <a:prstGeom prst="rect">
              <a:avLst/>
            </a:prstGeom>
          </p:spPr>
          <p:txBody>
            <a:bodyPr lIns="91425" tIns="91425" rIns="91425" bIns="91425" anchor="t" anchorCtr="0">
              <a:noAutofit/>
            </a:bodyPr>
            <a:lstStyle/>
            <a:p>
              <a:pPr lvl="0" rtl="0">
                <a:buNone/>
              </a:pPr>
              <a:r>
                <a:rPr lang="en" sz="1800" i="1">
                  <a:solidFill>
                    <a:schemeClr val="lt1"/>
                  </a:solidFill>
                </a:rPr>
                <a:t>in focus</a:t>
              </a:r>
            </a:p>
          </p:txBody>
        </p:sp>
        <p:sp>
          <p:nvSpPr>
            <p:cNvPr id="239" name="Shape 239"/>
            <p:cNvSpPr/>
            <p:nvPr/>
          </p:nvSpPr>
          <p:spPr>
            <a:xfrm>
              <a:off x="8242047" y="440937"/>
              <a:ext cx="467609" cy="379978"/>
            </a:xfrm>
            <a:prstGeom prst="rect">
              <a:avLst/>
            </a:prstGeom>
            <a:blipFill>
              <a:blip r:embed="rId8"/>
              <a:stretch>
                <a:fillRect/>
              </a:stretch>
            </a:blipFill>
          </p:spPr>
        </p:sp>
      </p:grpSp>
      <p:sp>
        <p:nvSpPr>
          <p:cNvPr id="240" name="Shape 240"/>
          <p:cNvSpPr/>
          <p:nvPr/>
        </p:nvSpPr>
        <p:spPr>
          <a:xfrm>
            <a:off x="217400" y="280650"/>
            <a:ext cx="4232699" cy="629400"/>
          </a:xfrm>
          <a:prstGeom prst="roundRect">
            <a:avLst>
              <a:gd name="adj" fmla="val 16667"/>
            </a:avLst>
          </a:prstGeom>
          <a:solidFill>
            <a:srgbClr val="FFD966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buNone/>
            </a:pPr>
            <a:r>
              <a:rPr lang="en" sz="1800" b="1"/>
              <a:t>Staff - eCampus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/>
          <p:nvPr/>
        </p:nvSpPr>
        <p:spPr>
          <a:xfrm>
            <a:off x="4698800" y="2633250"/>
            <a:ext cx="4232699" cy="3250800"/>
          </a:xfrm>
          <a:prstGeom prst="rect">
            <a:avLst/>
          </a:prstGeom>
          <a:solidFill>
            <a:srgbClr val="999999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46" name="Shape 246"/>
          <p:cNvSpPr/>
          <p:nvPr/>
        </p:nvSpPr>
        <p:spPr>
          <a:xfrm>
            <a:off x="250450" y="2616675"/>
            <a:ext cx="4232699" cy="3250800"/>
          </a:xfrm>
          <a:prstGeom prst="rect">
            <a:avLst/>
          </a:prstGeom>
          <a:solidFill>
            <a:srgbClr val="999999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47" name="Shape 247"/>
          <p:cNvSpPr/>
          <p:nvPr/>
        </p:nvSpPr>
        <p:spPr>
          <a:xfrm>
            <a:off x="4698800" y="5995350"/>
            <a:ext cx="4232699" cy="722100"/>
          </a:xfrm>
          <a:prstGeom prst="rect">
            <a:avLst/>
          </a:prstGeom>
          <a:solidFill>
            <a:srgbClr val="B6D7A8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48" name="Shape 248"/>
          <p:cNvSpPr/>
          <p:nvPr/>
        </p:nvSpPr>
        <p:spPr>
          <a:xfrm>
            <a:off x="251300" y="5995350"/>
            <a:ext cx="4232699" cy="722100"/>
          </a:xfrm>
          <a:prstGeom prst="rect">
            <a:avLst/>
          </a:prstGeom>
          <a:solidFill>
            <a:srgbClr val="B6D7A8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49" name="Shape 249"/>
          <p:cNvSpPr/>
          <p:nvPr/>
        </p:nvSpPr>
        <p:spPr>
          <a:xfrm>
            <a:off x="212500" y="2688237"/>
            <a:ext cx="4281023" cy="3258251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250" name="Shape 250"/>
          <p:cNvSpPr txBox="1"/>
          <p:nvPr/>
        </p:nvSpPr>
        <p:spPr>
          <a:xfrm>
            <a:off x="1040525" y="6062250"/>
            <a:ext cx="3395100" cy="588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Clr>
                <a:schemeClr val="dk1"/>
              </a:buClr>
              <a:buSzPct val="45833"/>
              <a:buFont typeface="Arial"/>
              <a:buNone/>
            </a:pPr>
            <a:r>
              <a:rPr lang="en" sz="2400" b="1">
                <a:latin typeface="Ubuntu"/>
                <a:ea typeface="Ubuntu"/>
                <a:cs typeface="Ubuntu"/>
                <a:sym typeface="Ubuntu"/>
              </a:rPr>
              <a:t>Spreadsheet </a:t>
            </a:r>
            <a:r>
              <a:rPr lang="en" b="1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(Google Drive)</a:t>
            </a:r>
          </a:p>
        </p:txBody>
      </p:sp>
      <p:sp>
        <p:nvSpPr>
          <p:cNvPr id="251" name="Shape 251"/>
          <p:cNvSpPr txBox="1"/>
          <p:nvPr/>
        </p:nvSpPr>
        <p:spPr>
          <a:xfrm>
            <a:off x="236662" y="1158275"/>
            <a:ext cx="4232699" cy="1273499"/>
          </a:xfrm>
          <a:prstGeom prst="rect">
            <a:avLst/>
          </a:prstGeom>
          <a:solidFill>
            <a:srgbClr val="F6B26B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" sz="2400" b="1"/>
              <a:t>Students: </a:t>
            </a:r>
            <a:r>
              <a:rPr lang="en" sz="2400" b="1" u="sng"/>
              <a:t>apply</a:t>
            </a:r>
            <a:r>
              <a:rPr lang="en" sz="2400" b="1"/>
              <a:t> budgeting concepts and </a:t>
            </a:r>
            <a:r>
              <a:rPr lang="en" sz="2400" b="1" u="sng"/>
              <a:t>create</a:t>
            </a:r>
            <a:r>
              <a:rPr lang="en" sz="2400" b="1"/>
              <a:t> tools to track them (import .xlsx).</a:t>
            </a:r>
          </a:p>
        </p:txBody>
      </p:sp>
      <p:sp>
        <p:nvSpPr>
          <p:cNvPr id="252" name="Shape 252"/>
          <p:cNvSpPr/>
          <p:nvPr/>
        </p:nvSpPr>
        <p:spPr>
          <a:xfrm>
            <a:off x="341750" y="6036325"/>
            <a:ext cx="588299" cy="588299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253" name="Shape 253"/>
          <p:cNvSpPr/>
          <p:nvPr/>
        </p:nvSpPr>
        <p:spPr>
          <a:xfrm>
            <a:off x="4805250" y="6062250"/>
            <a:ext cx="588300" cy="588300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  <p:sp>
        <p:nvSpPr>
          <p:cNvPr id="254" name="Shape 254"/>
          <p:cNvSpPr txBox="1"/>
          <p:nvPr/>
        </p:nvSpPr>
        <p:spPr>
          <a:xfrm>
            <a:off x="5501100" y="6036325"/>
            <a:ext cx="2796299" cy="588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2400" b="1">
                <a:latin typeface="Ubuntu"/>
                <a:ea typeface="Ubuntu"/>
                <a:cs typeface="Ubuntu"/>
                <a:sym typeface="Ubuntu"/>
              </a:rPr>
              <a:t>Hangouts </a:t>
            </a:r>
            <a:r>
              <a:rPr lang="en" sz="1800" b="1">
                <a:latin typeface="Ubuntu"/>
                <a:ea typeface="Ubuntu"/>
                <a:cs typeface="Ubuntu"/>
                <a:sym typeface="Ubuntu"/>
              </a:rPr>
              <a:t>(Google+)</a:t>
            </a:r>
          </a:p>
        </p:txBody>
      </p:sp>
      <p:sp>
        <p:nvSpPr>
          <p:cNvPr id="255" name="Shape 255"/>
          <p:cNvSpPr txBox="1"/>
          <p:nvPr/>
        </p:nvSpPr>
        <p:spPr>
          <a:xfrm>
            <a:off x="4698800" y="1181550"/>
            <a:ext cx="4232699" cy="1273499"/>
          </a:xfrm>
          <a:prstGeom prst="rect">
            <a:avLst/>
          </a:prstGeom>
          <a:solidFill>
            <a:srgbClr val="F6B26B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" sz="2400" b="1"/>
              <a:t>Faculty: provide process feedback synchronously.</a:t>
            </a:r>
          </a:p>
        </p:txBody>
      </p:sp>
      <p:sp>
        <p:nvSpPr>
          <p:cNvPr id="256" name="Shape 256"/>
          <p:cNvSpPr/>
          <p:nvPr/>
        </p:nvSpPr>
        <p:spPr>
          <a:xfrm>
            <a:off x="4855550" y="3112874"/>
            <a:ext cx="3919199" cy="2408994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</p:sp>
      <p:grpSp>
        <p:nvGrpSpPr>
          <p:cNvPr id="257" name="Shape 257"/>
          <p:cNvGrpSpPr/>
          <p:nvPr/>
        </p:nvGrpSpPr>
        <p:grpSpPr>
          <a:xfrm>
            <a:off x="4679550" y="280650"/>
            <a:ext cx="4247099" cy="629400"/>
            <a:chOff x="4679550" y="280650"/>
            <a:chExt cx="4247099" cy="629400"/>
          </a:xfrm>
        </p:grpSpPr>
        <p:sp>
          <p:nvSpPr>
            <p:cNvPr id="258" name="Shape 258"/>
            <p:cNvSpPr/>
            <p:nvPr/>
          </p:nvSpPr>
          <p:spPr>
            <a:xfrm>
              <a:off x="4679550" y="280650"/>
              <a:ext cx="4247099" cy="629400"/>
            </a:xfrm>
            <a:prstGeom prst="roundRect">
              <a:avLst>
                <a:gd name="adj" fmla="val 16667"/>
              </a:avLst>
            </a:prstGeom>
            <a:solidFill>
              <a:srgbClr val="073763"/>
            </a:solidFill>
            <a:ln w="19050" cap="flat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9" name="Shape 259"/>
            <p:cNvSpPr/>
            <p:nvPr/>
          </p:nvSpPr>
          <p:spPr>
            <a:xfrm>
              <a:off x="5006683" y="409998"/>
              <a:ext cx="1961139" cy="457208"/>
            </a:xfrm>
            <a:prstGeom prst="rect">
              <a:avLst/>
            </a:prstGeom>
            <a:blipFill>
              <a:blip r:embed="rId7"/>
              <a:stretch>
                <a:fillRect/>
              </a:stretch>
            </a:blipFill>
            <a:ln>
              <a:noFill/>
            </a:ln>
          </p:spPr>
        </p:sp>
        <p:sp>
          <p:nvSpPr>
            <p:cNvPr id="260" name="Shape 260"/>
            <p:cNvSpPr txBox="1"/>
            <p:nvPr/>
          </p:nvSpPr>
          <p:spPr>
            <a:xfrm>
              <a:off x="7174937" y="440866"/>
              <a:ext cx="1067099" cy="380099"/>
            </a:xfrm>
            <a:prstGeom prst="rect">
              <a:avLst/>
            </a:prstGeom>
          </p:spPr>
          <p:txBody>
            <a:bodyPr lIns="91425" tIns="91425" rIns="91425" bIns="91425" anchor="t" anchorCtr="0">
              <a:noAutofit/>
            </a:bodyPr>
            <a:lstStyle/>
            <a:p>
              <a:pPr lvl="0" rtl="0">
                <a:buNone/>
              </a:pPr>
              <a:r>
                <a:rPr lang="en" sz="1800" i="1">
                  <a:solidFill>
                    <a:schemeClr val="lt1"/>
                  </a:solidFill>
                </a:rPr>
                <a:t>in focus</a:t>
              </a:r>
            </a:p>
          </p:txBody>
        </p:sp>
        <p:sp>
          <p:nvSpPr>
            <p:cNvPr id="261" name="Shape 261"/>
            <p:cNvSpPr/>
            <p:nvPr/>
          </p:nvSpPr>
          <p:spPr>
            <a:xfrm>
              <a:off x="8242047" y="440937"/>
              <a:ext cx="467609" cy="379978"/>
            </a:xfrm>
            <a:prstGeom prst="rect">
              <a:avLst/>
            </a:prstGeom>
            <a:blipFill>
              <a:blip r:embed="rId8"/>
              <a:stretch>
                <a:fillRect/>
              </a:stretch>
            </a:blipFill>
          </p:spPr>
        </p:sp>
      </p:grpSp>
      <p:sp>
        <p:nvSpPr>
          <p:cNvPr id="262" name="Shape 262"/>
          <p:cNvSpPr/>
          <p:nvPr/>
        </p:nvSpPr>
        <p:spPr>
          <a:xfrm>
            <a:off x="217400" y="280650"/>
            <a:ext cx="4232699" cy="629400"/>
          </a:xfrm>
          <a:prstGeom prst="roundRect">
            <a:avLst>
              <a:gd name="adj" fmla="val 16667"/>
            </a:avLst>
          </a:prstGeom>
          <a:solidFill>
            <a:srgbClr val="E06666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buNone/>
            </a:pPr>
            <a:r>
              <a:rPr lang="en" sz="1800" b="1"/>
              <a:t>Faculty - Budgeting Assignment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/>
          <p:nvPr/>
        </p:nvSpPr>
        <p:spPr>
          <a:xfrm>
            <a:off x="4679550" y="2480500"/>
            <a:ext cx="4232699" cy="3250800"/>
          </a:xfrm>
          <a:prstGeom prst="rect">
            <a:avLst/>
          </a:prstGeom>
          <a:solidFill>
            <a:srgbClr val="B7B7B7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68" name="Shape 268"/>
          <p:cNvSpPr/>
          <p:nvPr/>
        </p:nvSpPr>
        <p:spPr>
          <a:xfrm>
            <a:off x="231200" y="2464275"/>
            <a:ext cx="4232699" cy="3250800"/>
          </a:xfrm>
          <a:prstGeom prst="rect">
            <a:avLst/>
          </a:prstGeom>
          <a:solidFill>
            <a:srgbClr val="B7B7B7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69" name="Shape 269"/>
          <p:cNvSpPr/>
          <p:nvPr/>
        </p:nvSpPr>
        <p:spPr>
          <a:xfrm>
            <a:off x="217400" y="5826425"/>
            <a:ext cx="4232699" cy="722100"/>
          </a:xfrm>
          <a:prstGeom prst="rect">
            <a:avLst/>
          </a:prstGeom>
          <a:solidFill>
            <a:srgbClr val="93C47D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70" name="Shape 270"/>
          <p:cNvSpPr/>
          <p:nvPr/>
        </p:nvSpPr>
        <p:spPr>
          <a:xfrm>
            <a:off x="4679550" y="5842950"/>
            <a:ext cx="4232699" cy="722100"/>
          </a:xfrm>
          <a:prstGeom prst="rect">
            <a:avLst/>
          </a:prstGeom>
          <a:solidFill>
            <a:srgbClr val="93C47D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71" name="Shape 271"/>
          <p:cNvSpPr txBox="1"/>
          <p:nvPr/>
        </p:nvSpPr>
        <p:spPr>
          <a:xfrm>
            <a:off x="1130775" y="5900475"/>
            <a:ext cx="3395400" cy="588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Clr>
                <a:schemeClr val="dk1"/>
              </a:buClr>
              <a:buSzPct val="45833"/>
              <a:buFont typeface="Arial"/>
              <a:buNone/>
            </a:pPr>
            <a:r>
              <a:rPr lang="en" sz="2400" b="1">
                <a:latin typeface="Ubuntu"/>
                <a:ea typeface="Ubuntu"/>
                <a:cs typeface="Ubuntu"/>
                <a:sym typeface="Ubuntu"/>
              </a:rPr>
              <a:t>Calendar </a:t>
            </a:r>
            <a:r>
              <a:rPr lang="en" sz="1800" b="1">
                <a:latin typeface="Ubuntu"/>
                <a:ea typeface="Ubuntu"/>
                <a:cs typeface="Ubuntu"/>
                <a:sym typeface="Ubuntu"/>
              </a:rPr>
              <a:t>(and Android)</a:t>
            </a:r>
          </a:p>
          <a:p>
            <a:endParaRPr lang="en" sz="1800" b="1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272" name="Shape 272"/>
          <p:cNvSpPr txBox="1"/>
          <p:nvPr/>
        </p:nvSpPr>
        <p:spPr>
          <a:xfrm>
            <a:off x="217400" y="1155950"/>
            <a:ext cx="4232699" cy="1212900"/>
          </a:xfrm>
          <a:prstGeom prst="rect">
            <a:avLst/>
          </a:prstGeom>
          <a:solidFill>
            <a:srgbClr val="F6B26B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" sz="2400" b="1"/>
              <a:t>Student: schedule across devices.</a:t>
            </a:r>
          </a:p>
        </p:txBody>
      </p:sp>
      <p:sp>
        <p:nvSpPr>
          <p:cNvPr id="273" name="Shape 273"/>
          <p:cNvSpPr txBox="1"/>
          <p:nvPr/>
        </p:nvSpPr>
        <p:spPr>
          <a:xfrm>
            <a:off x="5635900" y="5900450"/>
            <a:ext cx="3290699" cy="588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2400" b="1">
                <a:latin typeface="Ubuntu"/>
                <a:ea typeface="Ubuntu"/>
                <a:cs typeface="Ubuntu"/>
                <a:sym typeface="Ubuntu"/>
              </a:rPr>
              <a:t>Drive </a:t>
            </a:r>
            <a:r>
              <a:rPr lang="en" sz="1800" b="1">
                <a:latin typeface="Ubuntu"/>
                <a:ea typeface="Ubuntu"/>
                <a:cs typeface="Ubuntu"/>
                <a:sym typeface="Ubuntu"/>
              </a:rPr>
              <a:t>(and iOS)</a:t>
            </a:r>
          </a:p>
        </p:txBody>
      </p:sp>
      <p:sp>
        <p:nvSpPr>
          <p:cNvPr id="274" name="Shape 274"/>
          <p:cNvSpPr txBox="1"/>
          <p:nvPr/>
        </p:nvSpPr>
        <p:spPr>
          <a:xfrm>
            <a:off x="4679550" y="1155950"/>
            <a:ext cx="4232699" cy="1212900"/>
          </a:xfrm>
          <a:prstGeom prst="rect">
            <a:avLst/>
          </a:prstGeom>
          <a:solidFill>
            <a:srgbClr val="F6B26B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" sz="2400" b="1"/>
              <a:t>Student group: share files and collaborate.</a:t>
            </a:r>
          </a:p>
        </p:txBody>
      </p:sp>
      <p:sp>
        <p:nvSpPr>
          <p:cNvPr id="275" name="Shape 275"/>
          <p:cNvSpPr/>
          <p:nvPr/>
        </p:nvSpPr>
        <p:spPr>
          <a:xfrm>
            <a:off x="485675" y="6028425"/>
            <a:ext cx="415500" cy="330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76" name="Shape 276"/>
          <p:cNvSpPr/>
          <p:nvPr/>
        </p:nvSpPr>
        <p:spPr>
          <a:xfrm>
            <a:off x="389102" y="5893325"/>
            <a:ext cx="588300" cy="5883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277" name="Shape 277"/>
          <p:cNvSpPr/>
          <p:nvPr/>
        </p:nvSpPr>
        <p:spPr>
          <a:xfrm>
            <a:off x="217399" y="2554699"/>
            <a:ext cx="3060550" cy="2168299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278" name="Shape 278"/>
          <p:cNvSpPr/>
          <p:nvPr/>
        </p:nvSpPr>
        <p:spPr>
          <a:xfrm>
            <a:off x="2974925" y="3093375"/>
            <a:ext cx="1370174" cy="2440525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  <p:sp>
        <p:nvSpPr>
          <p:cNvPr id="279" name="Shape 279"/>
          <p:cNvSpPr/>
          <p:nvPr/>
        </p:nvSpPr>
        <p:spPr>
          <a:xfrm>
            <a:off x="4938575" y="5932654"/>
            <a:ext cx="588299" cy="509631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</p:sp>
      <p:sp>
        <p:nvSpPr>
          <p:cNvPr id="280" name="Shape 280"/>
          <p:cNvSpPr/>
          <p:nvPr/>
        </p:nvSpPr>
        <p:spPr>
          <a:xfrm>
            <a:off x="4679550" y="2703825"/>
            <a:ext cx="2874050" cy="2033874"/>
          </a:xfrm>
          <a:prstGeom prst="rect">
            <a:avLst/>
          </a:prstGeom>
          <a:blipFill>
            <a:blip r:embed="rId7"/>
            <a:stretch>
              <a:fillRect/>
            </a:stretch>
          </a:blipFill>
        </p:spPr>
      </p:sp>
      <p:sp>
        <p:nvSpPr>
          <p:cNvPr id="281" name="Shape 281"/>
          <p:cNvSpPr/>
          <p:nvPr/>
        </p:nvSpPr>
        <p:spPr>
          <a:xfrm>
            <a:off x="6124770" y="3582475"/>
            <a:ext cx="2711280" cy="2033875"/>
          </a:xfrm>
          <a:prstGeom prst="rect">
            <a:avLst/>
          </a:prstGeom>
          <a:blipFill>
            <a:blip r:embed="rId8"/>
            <a:stretch>
              <a:fillRect/>
            </a:stretch>
          </a:blipFill>
        </p:spPr>
      </p:sp>
      <p:grpSp>
        <p:nvGrpSpPr>
          <p:cNvPr id="282" name="Shape 282"/>
          <p:cNvGrpSpPr/>
          <p:nvPr/>
        </p:nvGrpSpPr>
        <p:grpSpPr>
          <a:xfrm>
            <a:off x="4679550" y="280650"/>
            <a:ext cx="4247099" cy="629400"/>
            <a:chOff x="4679550" y="280650"/>
            <a:chExt cx="4247099" cy="629400"/>
          </a:xfrm>
        </p:grpSpPr>
        <p:sp>
          <p:nvSpPr>
            <p:cNvPr id="283" name="Shape 283"/>
            <p:cNvSpPr/>
            <p:nvPr/>
          </p:nvSpPr>
          <p:spPr>
            <a:xfrm>
              <a:off x="4679550" y="280650"/>
              <a:ext cx="4247099" cy="629400"/>
            </a:xfrm>
            <a:prstGeom prst="roundRect">
              <a:avLst>
                <a:gd name="adj" fmla="val 16667"/>
              </a:avLst>
            </a:prstGeom>
            <a:solidFill>
              <a:srgbClr val="073763"/>
            </a:solidFill>
            <a:ln w="19050" cap="flat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4" name="Shape 284"/>
            <p:cNvSpPr/>
            <p:nvPr/>
          </p:nvSpPr>
          <p:spPr>
            <a:xfrm>
              <a:off x="5006683" y="409998"/>
              <a:ext cx="1961139" cy="457208"/>
            </a:xfrm>
            <a:prstGeom prst="rect">
              <a:avLst/>
            </a:prstGeom>
            <a:blipFill>
              <a:blip r:embed="rId9"/>
              <a:stretch>
                <a:fillRect/>
              </a:stretch>
            </a:blipFill>
            <a:ln>
              <a:noFill/>
            </a:ln>
          </p:spPr>
        </p:sp>
        <p:sp>
          <p:nvSpPr>
            <p:cNvPr id="285" name="Shape 285"/>
            <p:cNvSpPr txBox="1"/>
            <p:nvPr/>
          </p:nvSpPr>
          <p:spPr>
            <a:xfrm>
              <a:off x="7174937" y="440866"/>
              <a:ext cx="1067099" cy="380099"/>
            </a:xfrm>
            <a:prstGeom prst="rect">
              <a:avLst/>
            </a:prstGeom>
          </p:spPr>
          <p:txBody>
            <a:bodyPr lIns="91425" tIns="91425" rIns="91425" bIns="91425" anchor="t" anchorCtr="0">
              <a:noAutofit/>
            </a:bodyPr>
            <a:lstStyle/>
            <a:p>
              <a:pPr lvl="0" rtl="0">
                <a:buNone/>
              </a:pPr>
              <a:r>
                <a:rPr lang="en" sz="1800" i="1">
                  <a:solidFill>
                    <a:schemeClr val="lt1"/>
                  </a:solidFill>
                </a:rPr>
                <a:t>in focus</a:t>
              </a:r>
            </a:p>
          </p:txBody>
        </p:sp>
        <p:sp>
          <p:nvSpPr>
            <p:cNvPr id="286" name="Shape 286"/>
            <p:cNvSpPr/>
            <p:nvPr/>
          </p:nvSpPr>
          <p:spPr>
            <a:xfrm>
              <a:off x="8242047" y="440937"/>
              <a:ext cx="467609" cy="379978"/>
            </a:xfrm>
            <a:prstGeom prst="rect">
              <a:avLst/>
            </a:prstGeom>
            <a:blipFill>
              <a:blip r:embed="rId10"/>
              <a:stretch>
                <a:fillRect/>
              </a:stretch>
            </a:blipFill>
          </p:spPr>
        </p:sp>
      </p:grpSp>
      <p:sp>
        <p:nvSpPr>
          <p:cNvPr id="287" name="Shape 287"/>
          <p:cNvSpPr/>
          <p:nvPr/>
        </p:nvSpPr>
        <p:spPr>
          <a:xfrm>
            <a:off x="217400" y="280650"/>
            <a:ext cx="4232699" cy="629400"/>
          </a:xfrm>
          <a:prstGeom prst="roundRect">
            <a:avLst>
              <a:gd name="adj" fmla="val 16667"/>
            </a:avLst>
          </a:prstGeom>
          <a:solidFill>
            <a:srgbClr val="6FA8DC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buNone/>
            </a:pPr>
            <a:r>
              <a:rPr lang="en" sz="1800" b="1"/>
              <a:t>Students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3763"/>
        </a:solidFill>
        <a:effectLst/>
      </p:bgPr>
    </p:bg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/>
          <p:nvPr/>
        </p:nvSpPr>
        <p:spPr>
          <a:xfrm>
            <a:off x="1747198" y="985087"/>
            <a:ext cx="5649598" cy="564982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293" name="Shape 293"/>
          <p:cNvSpPr txBox="1"/>
          <p:nvPr/>
        </p:nvSpPr>
        <p:spPr>
          <a:xfrm>
            <a:off x="2336400" y="5831750"/>
            <a:ext cx="4471199" cy="9410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/>
        </p:nvSpPr>
        <p:spPr>
          <a:xfrm>
            <a:off x="437350" y="4724725"/>
            <a:ext cx="8302800" cy="2034299"/>
          </a:xfrm>
          <a:prstGeom prst="rect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0" name="Shape 30"/>
          <p:cNvSpPr/>
          <p:nvPr/>
        </p:nvSpPr>
        <p:spPr>
          <a:xfrm>
            <a:off x="437350" y="1143000"/>
            <a:ext cx="8302800" cy="3264599"/>
          </a:xfrm>
          <a:prstGeom prst="rect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457200" y="-146262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The Google Support Group</a:t>
            </a:r>
          </a:p>
        </p:txBody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425805" y="1066800"/>
            <a:ext cx="8302800" cy="3264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dirty="0"/>
              <a:t>Members</a:t>
            </a:r>
          </a:p>
          <a:p>
            <a:pPr marL="914400" lvl="1" indent="-393700" rtl="0"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" sz="2600" dirty="0"/>
              <a:t>Josh Boggis - UITS Unified Communications</a:t>
            </a:r>
          </a:p>
          <a:p>
            <a:pPr marL="914400" lvl="1" indent="-393700" rtl="0"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" sz="2600" dirty="0"/>
              <a:t>Angelo Fazzina - UITS Unified Communications</a:t>
            </a:r>
          </a:p>
          <a:p>
            <a:pPr marL="914400" lvl="1" indent="-393700" rtl="0"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" sz="2600" dirty="0"/>
              <a:t>Mindy Carpenter - UITS Communications</a:t>
            </a:r>
          </a:p>
          <a:p>
            <a:pPr marL="914400" lvl="1" indent="-393700" rtl="0"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" sz="2600" dirty="0"/>
              <a:t>Chris Cerrigione - UITS Communications	</a:t>
            </a:r>
          </a:p>
          <a:p>
            <a:pPr marL="914400" lvl="1" indent="-393700" rtl="0"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" sz="2600" dirty="0"/>
              <a:t>Jon Moore - HuskyTech	</a:t>
            </a:r>
          </a:p>
          <a:p>
            <a:pPr marL="914400" lvl="1" indent="-393700" rtl="0"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" sz="2600" dirty="0"/>
              <a:t>Adam Nemeroff - CETL eCampus </a:t>
            </a:r>
          </a:p>
          <a:p>
            <a:endParaRPr lang="en" sz="2600" dirty="0"/>
          </a:p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dirty="0"/>
              <a:t>Focus - Google Roll Out 2.0 </a:t>
            </a:r>
          </a:p>
          <a:p>
            <a:pPr marL="914400" lvl="1" indent="-381000" rtl="0"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 dirty="0"/>
              <a:t>Marketing - New Website </a:t>
            </a:r>
          </a:p>
          <a:p>
            <a:pPr marL="914400" lvl="1" indent="-381000" rtl="0"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 dirty="0"/>
              <a:t>New Services - Public Services</a:t>
            </a:r>
          </a:p>
          <a:p>
            <a:pPr marL="914400" lvl="1" indent="-381000" rtl="0"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 dirty="0"/>
              <a:t>New Audiences - Faculty/Staff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/>
        </p:nvSpPr>
        <p:spPr>
          <a:xfrm>
            <a:off x="353600" y="1460925"/>
            <a:ext cx="4023900" cy="3893699"/>
          </a:xfrm>
          <a:prstGeom prst="rect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cxnSp>
        <p:nvCxnSpPr>
          <p:cNvPr id="38" name="Shape 38"/>
          <p:cNvCxnSpPr/>
          <p:nvPr/>
        </p:nvCxnSpPr>
        <p:spPr>
          <a:xfrm flipH="1">
            <a:off x="3974400" y="5606100"/>
            <a:ext cx="677399" cy="413999"/>
          </a:xfrm>
          <a:prstGeom prst="straightConnector1">
            <a:avLst/>
          </a:prstGeom>
          <a:noFill/>
          <a:ln w="3810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272350" y="-12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History - HuskyMail</a:t>
            </a:r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9204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dirty="0"/>
              <a:t>Student Email </a:t>
            </a:r>
          </a:p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dirty="0"/>
              <a:t>50 mb of storage</a:t>
            </a:r>
          </a:p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dirty="0"/>
              <a:t>Aging Infrastructure</a:t>
            </a:r>
          </a:p>
          <a:p>
            <a:pPr lvl="0">
              <a:buNone/>
            </a:pPr>
            <a:r>
              <a:rPr lang="en" dirty="0" smtClean="0"/>
              <a:t>RFP </a:t>
            </a:r>
            <a:r>
              <a:rPr lang="en" dirty="0"/>
              <a:t>for </a:t>
            </a:r>
            <a:r>
              <a:rPr lang="en" dirty="0" smtClean="0"/>
              <a:t>New</a:t>
            </a:r>
          </a:p>
          <a:p>
            <a:pPr lvl="0">
              <a:buNone/>
            </a:pPr>
            <a:r>
              <a:rPr lang="en" dirty="0" smtClean="0"/>
              <a:t>System </a:t>
            </a:r>
            <a:r>
              <a:rPr lang="en" dirty="0"/>
              <a:t>- Google won the bid</a:t>
            </a:r>
          </a:p>
        </p:txBody>
      </p:sp>
      <p:sp>
        <p:nvSpPr>
          <p:cNvPr id="41" name="Shape 41"/>
          <p:cNvSpPr/>
          <p:nvPr/>
        </p:nvSpPr>
        <p:spPr>
          <a:xfrm>
            <a:off x="4735375" y="1470650"/>
            <a:ext cx="4135574" cy="3916701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42" name="Shape 42"/>
          <p:cNvSpPr/>
          <p:nvPr/>
        </p:nvSpPr>
        <p:spPr>
          <a:xfrm>
            <a:off x="801249" y="5508575"/>
            <a:ext cx="3128600" cy="12512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457200" y="-106362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Focus (2011) - Student Email</a:t>
            </a:r>
          </a:p>
        </p:txBody>
      </p:sp>
      <p:sp>
        <p:nvSpPr>
          <p:cNvPr id="48" name="Shape 48"/>
          <p:cNvSpPr txBox="1"/>
          <p:nvPr/>
        </p:nvSpPr>
        <p:spPr>
          <a:xfrm>
            <a:off x="429575" y="2099475"/>
            <a:ext cx="4872299" cy="4026000"/>
          </a:xfrm>
          <a:prstGeom prst="rect">
            <a:avLst/>
          </a:prstGeom>
          <a:solidFill>
            <a:srgbClr val="CCCCCC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457200" lvl="0" indent="-457200" rtl="0">
              <a:spcBef>
                <a:spcPts val="600"/>
              </a:spcBef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3600">
                <a:solidFill>
                  <a:schemeClr val="dk1"/>
                </a:solidFill>
              </a:rPr>
              <a:t>Replace HuskyMail (Quick Win) </a:t>
            </a:r>
          </a:p>
          <a:p>
            <a:pPr marL="457200" lvl="0" indent="-457200" rtl="0">
              <a:spcBef>
                <a:spcPts val="600"/>
              </a:spcBef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3600">
                <a:solidFill>
                  <a:schemeClr val="dk1"/>
                </a:solidFill>
              </a:rPr>
              <a:t>Release to just students  - software as service</a:t>
            </a:r>
          </a:p>
          <a:p>
            <a:pPr marL="457200" lvl="0" indent="-457200" rtl="0">
              <a:spcBef>
                <a:spcPts val="600"/>
              </a:spcBef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3600">
                <a:solidFill>
                  <a:schemeClr val="dk1"/>
                </a:solidFill>
              </a:rPr>
              <a:t>Core services</a:t>
            </a:r>
          </a:p>
        </p:txBody>
      </p:sp>
      <p:sp>
        <p:nvSpPr>
          <p:cNvPr id="49" name="Shape 49"/>
          <p:cNvSpPr/>
          <p:nvPr/>
        </p:nvSpPr>
        <p:spPr>
          <a:xfrm>
            <a:off x="6980925" y="372075"/>
            <a:ext cx="682875" cy="66457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50" name="Shape 50"/>
          <p:cNvSpPr/>
          <p:nvPr/>
        </p:nvSpPr>
        <p:spPr>
          <a:xfrm>
            <a:off x="5554650" y="1185200"/>
            <a:ext cx="3132300" cy="5397899"/>
          </a:xfrm>
          <a:prstGeom prst="rect">
            <a:avLst/>
          </a:prstGeom>
          <a:solidFill>
            <a:srgbClr val="CCCCCC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1" name="Shape 51"/>
          <p:cNvSpPr/>
          <p:nvPr/>
        </p:nvSpPr>
        <p:spPr>
          <a:xfrm>
            <a:off x="5964300" y="1956875"/>
            <a:ext cx="2313000" cy="4095600"/>
          </a:xfrm>
          <a:prstGeom prst="roundRect">
            <a:avLst>
              <a:gd name="adj" fmla="val 16667"/>
            </a:avLst>
          </a:prstGeom>
          <a:solidFill>
            <a:srgbClr val="93C47D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2" name="Shape 52"/>
          <p:cNvSpPr/>
          <p:nvPr/>
        </p:nvSpPr>
        <p:spPr>
          <a:xfrm>
            <a:off x="6661875" y="4915812"/>
            <a:ext cx="1494899" cy="407700"/>
          </a:xfrm>
          <a:prstGeom prst="roundRect">
            <a:avLst>
              <a:gd name="adj" fmla="val 16667"/>
            </a:avLst>
          </a:prstGeom>
          <a:solidFill>
            <a:srgbClr val="93C47D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" sz="1200" b="1"/>
              <a:t>Google Drive</a:t>
            </a:r>
          </a:p>
        </p:txBody>
      </p:sp>
      <p:sp>
        <p:nvSpPr>
          <p:cNvPr id="53" name="Shape 53"/>
          <p:cNvSpPr/>
          <p:nvPr/>
        </p:nvSpPr>
        <p:spPr>
          <a:xfrm>
            <a:off x="6661875" y="2488000"/>
            <a:ext cx="1494899" cy="407700"/>
          </a:xfrm>
          <a:prstGeom prst="roundRect">
            <a:avLst>
              <a:gd name="adj" fmla="val 16667"/>
            </a:avLst>
          </a:prstGeom>
          <a:solidFill>
            <a:srgbClr val="93C47D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" sz="1200" b="1"/>
              <a:t>Google Hangout</a:t>
            </a:r>
          </a:p>
        </p:txBody>
      </p:sp>
      <p:sp>
        <p:nvSpPr>
          <p:cNvPr id="54" name="Shape 54"/>
          <p:cNvSpPr/>
          <p:nvPr/>
        </p:nvSpPr>
        <p:spPr>
          <a:xfrm>
            <a:off x="6661875" y="3084300"/>
            <a:ext cx="1494899" cy="407700"/>
          </a:xfrm>
          <a:prstGeom prst="roundRect">
            <a:avLst>
              <a:gd name="adj" fmla="val 16667"/>
            </a:avLst>
          </a:prstGeom>
          <a:solidFill>
            <a:srgbClr val="93C47D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" sz="1200" b="1"/>
              <a:t>Google Sites</a:t>
            </a:r>
          </a:p>
        </p:txBody>
      </p:sp>
      <p:sp>
        <p:nvSpPr>
          <p:cNvPr id="55" name="Shape 55"/>
          <p:cNvSpPr/>
          <p:nvPr/>
        </p:nvSpPr>
        <p:spPr>
          <a:xfrm>
            <a:off x="6661875" y="5520975"/>
            <a:ext cx="1494899" cy="407700"/>
          </a:xfrm>
          <a:prstGeom prst="roundRect">
            <a:avLst>
              <a:gd name="adj" fmla="val 16667"/>
            </a:avLst>
          </a:prstGeom>
          <a:solidFill>
            <a:srgbClr val="93C47D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" sz="1200" b="1"/>
              <a:t>Google Groups</a:t>
            </a:r>
          </a:p>
        </p:txBody>
      </p:sp>
      <p:sp>
        <p:nvSpPr>
          <p:cNvPr id="56" name="Shape 56"/>
          <p:cNvSpPr/>
          <p:nvPr/>
        </p:nvSpPr>
        <p:spPr>
          <a:xfrm>
            <a:off x="6152294" y="2503425"/>
            <a:ext cx="408071" cy="376849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57" name="Shape 57"/>
          <p:cNvSpPr/>
          <p:nvPr/>
        </p:nvSpPr>
        <p:spPr>
          <a:xfrm>
            <a:off x="6203925" y="3732050"/>
            <a:ext cx="304800" cy="30480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</p:sp>
      <p:sp>
        <p:nvSpPr>
          <p:cNvPr id="58" name="Shape 58"/>
          <p:cNvSpPr/>
          <p:nvPr/>
        </p:nvSpPr>
        <p:spPr>
          <a:xfrm>
            <a:off x="6203912" y="5623850"/>
            <a:ext cx="304800" cy="304800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</p:sp>
      <p:sp>
        <p:nvSpPr>
          <p:cNvPr id="59" name="Shape 59"/>
          <p:cNvSpPr/>
          <p:nvPr/>
        </p:nvSpPr>
        <p:spPr>
          <a:xfrm>
            <a:off x="6203925" y="4976100"/>
            <a:ext cx="304800" cy="304800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</p:sp>
      <p:sp>
        <p:nvSpPr>
          <p:cNvPr id="60" name="Shape 60"/>
          <p:cNvSpPr/>
          <p:nvPr/>
        </p:nvSpPr>
        <p:spPr>
          <a:xfrm>
            <a:off x="6203925" y="3135750"/>
            <a:ext cx="304800" cy="304800"/>
          </a:xfrm>
          <a:prstGeom prst="rect">
            <a:avLst/>
          </a:prstGeom>
          <a:blipFill>
            <a:blip r:embed="rId8"/>
            <a:stretch>
              <a:fillRect/>
            </a:stretch>
          </a:blipFill>
          <a:ln>
            <a:noFill/>
          </a:ln>
        </p:spPr>
      </p:sp>
      <p:sp>
        <p:nvSpPr>
          <p:cNvPr id="61" name="Shape 61"/>
          <p:cNvSpPr/>
          <p:nvPr/>
        </p:nvSpPr>
        <p:spPr>
          <a:xfrm>
            <a:off x="6203925" y="4328350"/>
            <a:ext cx="304800" cy="304800"/>
          </a:xfrm>
          <a:prstGeom prst="rect">
            <a:avLst/>
          </a:prstGeom>
          <a:blipFill>
            <a:blip r:embed="rId9"/>
            <a:stretch>
              <a:fillRect/>
            </a:stretch>
          </a:blipFill>
          <a:ln>
            <a:noFill/>
          </a:ln>
        </p:spPr>
      </p:sp>
      <p:sp>
        <p:nvSpPr>
          <p:cNvPr id="62" name="Shape 62"/>
          <p:cNvSpPr/>
          <p:nvPr/>
        </p:nvSpPr>
        <p:spPr>
          <a:xfrm>
            <a:off x="6046050" y="1715825"/>
            <a:ext cx="2149499" cy="512400"/>
          </a:xfrm>
          <a:prstGeom prst="roundRect">
            <a:avLst>
              <a:gd name="adj" fmla="val 16667"/>
            </a:avLst>
          </a:prstGeom>
          <a:solidFill>
            <a:srgbClr val="B6D7A8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buNone/>
            </a:pPr>
            <a:r>
              <a:rPr lang="en" b="1" u="sng"/>
              <a:t>Core Services</a:t>
            </a:r>
          </a:p>
        </p:txBody>
      </p:sp>
      <p:sp>
        <p:nvSpPr>
          <p:cNvPr id="63" name="Shape 63"/>
          <p:cNvSpPr/>
          <p:nvPr/>
        </p:nvSpPr>
        <p:spPr>
          <a:xfrm>
            <a:off x="6661875" y="3696675"/>
            <a:ext cx="1494899" cy="407700"/>
          </a:xfrm>
          <a:prstGeom prst="roundRect">
            <a:avLst>
              <a:gd name="adj" fmla="val 16667"/>
            </a:avLst>
          </a:prstGeom>
          <a:solidFill>
            <a:srgbClr val="93C47D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" sz="1200" b="1"/>
              <a:t>Gmail</a:t>
            </a:r>
          </a:p>
        </p:txBody>
      </p:sp>
      <p:sp>
        <p:nvSpPr>
          <p:cNvPr id="64" name="Shape 64"/>
          <p:cNvSpPr/>
          <p:nvPr/>
        </p:nvSpPr>
        <p:spPr>
          <a:xfrm>
            <a:off x="6661875" y="4310662"/>
            <a:ext cx="1494899" cy="407700"/>
          </a:xfrm>
          <a:prstGeom prst="roundRect">
            <a:avLst>
              <a:gd name="adj" fmla="val 16667"/>
            </a:avLst>
          </a:prstGeom>
          <a:solidFill>
            <a:srgbClr val="93C47D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" sz="1200" b="1"/>
              <a:t>Google Calendar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/>
          <p:nvPr/>
        </p:nvSpPr>
        <p:spPr>
          <a:xfrm>
            <a:off x="516575" y="988625"/>
            <a:ext cx="8170200" cy="1790100"/>
          </a:xfrm>
          <a:prstGeom prst="rect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" sz="1600" b="1"/>
              <a:t>Goal #1 - Expand Audience and Reach</a:t>
            </a:r>
          </a:p>
        </p:txBody>
      </p:sp>
      <p:sp>
        <p:nvSpPr>
          <p:cNvPr id="70" name="Shape 70"/>
          <p:cNvSpPr txBox="1">
            <a:spLocks noGrp="1"/>
          </p:cNvSpPr>
          <p:nvPr>
            <p:ph type="title"/>
          </p:nvPr>
        </p:nvSpPr>
        <p:spPr>
          <a:xfrm>
            <a:off x="457200" y="-283662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Focus (2013) - New Direction</a:t>
            </a:r>
          </a:p>
        </p:txBody>
      </p:sp>
      <p:cxnSp>
        <p:nvCxnSpPr>
          <p:cNvPr id="71" name="Shape 71"/>
          <p:cNvCxnSpPr>
            <a:stCxn id="72" idx="1"/>
            <a:endCxn id="73" idx="3"/>
          </p:cNvCxnSpPr>
          <p:nvPr/>
        </p:nvCxnSpPr>
        <p:spPr>
          <a:xfrm flipH="1">
            <a:off x="3198750" y="2056495"/>
            <a:ext cx="2746499" cy="515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74" name="Shape 74"/>
          <p:cNvSpPr/>
          <p:nvPr/>
        </p:nvSpPr>
        <p:spPr>
          <a:xfrm>
            <a:off x="3364350" y="1641195"/>
            <a:ext cx="2415300" cy="840899"/>
          </a:xfrm>
          <a:prstGeom prst="roundRect">
            <a:avLst>
              <a:gd name="adj" fmla="val 16667"/>
            </a:avLst>
          </a:prstGeom>
          <a:solidFill>
            <a:srgbClr val="E06666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buNone/>
            </a:pPr>
            <a:r>
              <a:rPr lang="en" sz="1800" b="1"/>
              <a:t>Faculty</a:t>
            </a:r>
          </a:p>
        </p:txBody>
      </p:sp>
      <p:sp>
        <p:nvSpPr>
          <p:cNvPr id="73" name="Shape 73"/>
          <p:cNvSpPr/>
          <p:nvPr/>
        </p:nvSpPr>
        <p:spPr>
          <a:xfrm>
            <a:off x="783450" y="1641195"/>
            <a:ext cx="2415300" cy="840899"/>
          </a:xfrm>
          <a:prstGeom prst="roundRect">
            <a:avLst>
              <a:gd name="adj" fmla="val 16667"/>
            </a:avLst>
          </a:prstGeom>
          <a:solidFill>
            <a:srgbClr val="6FA8DC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buNone/>
            </a:pPr>
            <a:r>
              <a:rPr lang="en" sz="1800" b="1"/>
              <a:t>Students</a:t>
            </a:r>
          </a:p>
        </p:txBody>
      </p:sp>
      <p:sp>
        <p:nvSpPr>
          <p:cNvPr id="72" name="Shape 72"/>
          <p:cNvSpPr/>
          <p:nvPr/>
        </p:nvSpPr>
        <p:spPr>
          <a:xfrm>
            <a:off x="5945250" y="1636045"/>
            <a:ext cx="2415300" cy="840899"/>
          </a:xfrm>
          <a:prstGeom prst="roundRect">
            <a:avLst>
              <a:gd name="adj" fmla="val 16667"/>
            </a:avLst>
          </a:prstGeom>
          <a:solidFill>
            <a:srgbClr val="FFD966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buNone/>
            </a:pPr>
            <a:r>
              <a:rPr lang="en" sz="1800" b="1"/>
              <a:t>Staff</a:t>
            </a:r>
          </a:p>
        </p:txBody>
      </p:sp>
      <p:sp>
        <p:nvSpPr>
          <p:cNvPr id="75" name="Shape 75"/>
          <p:cNvSpPr/>
          <p:nvPr/>
        </p:nvSpPr>
        <p:spPr>
          <a:xfrm>
            <a:off x="516575" y="2892100"/>
            <a:ext cx="8170200" cy="1790100"/>
          </a:xfrm>
          <a:prstGeom prst="rect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1600" b="1"/>
              <a:t>Goal #2 - Expand Services</a:t>
            </a:r>
          </a:p>
        </p:txBody>
      </p:sp>
      <p:sp>
        <p:nvSpPr>
          <p:cNvPr id="76" name="Shape 76"/>
          <p:cNvSpPr/>
          <p:nvPr/>
        </p:nvSpPr>
        <p:spPr>
          <a:xfrm>
            <a:off x="783450" y="3509025"/>
            <a:ext cx="2415300" cy="840899"/>
          </a:xfrm>
          <a:prstGeom prst="roundRect">
            <a:avLst>
              <a:gd name="adj" fmla="val 16667"/>
            </a:avLst>
          </a:prstGeom>
          <a:solidFill>
            <a:srgbClr val="F9CB9C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buNone/>
            </a:pPr>
            <a:r>
              <a:rPr lang="en" sz="1800" b="1"/>
              <a:t>Public Services</a:t>
            </a:r>
          </a:p>
        </p:txBody>
      </p:sp>
      <p:sp>
        <p:nvSpPr>
          <p:cNvPr id="77" name="Shape 77"/>
          <p:cNvSpPr/>
          <p:nvPr/>
        </p:nvSpPr>
        <p:spPr>
          <a:xfrm>
            <a:off x="4771425" y="4152000"/>
            <a:ext cx="279400" cy="2794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78" name="Shape 78"/>
          <p:cNvSpPr/>
          <p:nvPr/>
        </p:nvSpPr>
        <p:spPr>
          <a:xfrm>
            <a:off x="8158225" y="4182350"/>
            <a:ext cx="279400" cy="2794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79" name="Shape 79"/>
          <p:cNvSpPr/>
          <p:nvPr/>
        </p:nvSpPr>
        <p:spPr>
          <a:xfrm>
            <a:off x="8158212" y="3509025"/>
            <a:ext cx="279400" cy="279400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  <p:sp>
        <p:nvSpPr>
          <p:cNvPr id="80" name="Shape 80"/>
          <p:cNvSpPr/>
          <p:nvPr/>
        </p:nvSpPr>
        <p:spPr>
          <a:xfrm>
            <a:off x="4771425" y="3529975"/>
            <a:ext cx="279400" cy="279400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</p:sp>
      <p:sp>
        <p:nvSpPr>
          <p:cNvPr id="81" name="Shape 81"/>
          <p:cNvSpPr/>
          <p:nvPr/>
        </p:nvSpPr>
        <p:spPr>
          <a:xfrm>
            <a:off x="3889675" y="3568887"/>
            <a:ext cx="279400" cy="279400"/>
          </a:xfrm>
          <a:prstGeom prst="rect">
            <a:avLst/>
          </a:prstGeom>
          <a:blipFill>
            <a:blip r:embed="rId7"/>
            <a:stretch>
              <a:fillRect/>
            </a:stretch>
          </a:blipFill>
        </p:spPr>
      </p:sp>
      <p:sp>
        <p:nvSpPr>
          <p:cNvPr id="82" name="Shape 82"/>
          <p:cNvSpPr/>
          <p:nvPr/>
        </p:nvSpPr>
        <p:spPr>
          <a:xfrm>
            <a:off x="3889675" y="4152000"/>
            <a:ext cx="279399" cy="279399"/>
          </a:xfrm>
          <a:prstGeom prst="rect">
            <a:avLst/>
          </a:prstGeom>
          <a:blipFill>
            <a:blip r:embed="rId8"/>
            <a:stretch>
              <a:fillRect/>
            </a:stretch>
          </a:blipFill>
        </p:spPr>
      </p:sp>
      <p:sp>
        <p:nvSpPr>
          <p:cNvPr id="83" name="Shape 83"/>
          <p:cNvSpPr/>
          <p:nvPr/>
        </p:nvSpPr>
        <p:spPr>
          <a:xfrm>
            <a:off x="5653175" y="4186325"/>
            <a:ext cx="279399" cy="210750"/>
          </a:xfrm>
          <a:prstGeom prst="rect">
            <a:avLst/>
          </a:prstGeom>
          <a:blipFill>
            <a:blip r:embed="rId9"/>
            <a:stretch>
              <a:fillRect/>
            </a:stretch>
          </a:blipFill>
        </p:spPr>
      </p:sp>
      <p:sp>
        <p:nvSpPr>
          <p:cNvPr id="84" name="Shape 84"/>
          <p:cNvSpPr/>
          <p:nvPr/>
        </p:nvSpPr>
        <p:spPr>
          <a:xfrm>
            <a:off x="5653175" y="3529975"/>
            <a:ext cx="279400" cy="279400"/>
          </a:xfrm>
          <a:prstGeom prst="rect">
            <a:avLst/>
          </a:prstGeom>
          <a:blipFill>
            <a:blip r:embed="rId10"/>
            <a:stretch>
              <a:fillRect/>
            </a:stretch>
          </a:blipFill>
        </p:spPr>
      </p:sp>
      <p:sp>
        <p:nvSpPr>
          <p:cNvPr id="85" name="Shape 85"/>
          <p:cNvSpPr/>
          <p:nvPr/>
        </p:nvSpPr>
        <p:spPr>
          <a:xfrm>
            <a:off x="7381025" y="4216675"/>
            <a:ext cx="279400" cy="210750"/>
          </a:xfrm>
          <a:prstGeom prst="rect">
            <a:avLst/>
          </a:prstGeom>
          <a:blipFill>
            <a:blip r:embed="rId11"/>
            <a:stretch>
              <a:fillRect/>
            </a:stretch>
          </a:blipFill>
        </p:spPr>
      </p:sp>
      <p:sp>
        <p:nvSpPr>
          <p:cNvPr id="86" name="Shape 86"/>
          <p:cNvSpPr/>
          <p:nvPr/>
        </p:nvSpPr>
        <p:spPr>
          <a:xfrm>
            <a:off x="6534925" y="3509025"/>
            <a:ext cx="279400" cy="279399"/>
          </a:xfrm>
          <a:prstGeom prst="rect">
            <a:avLst/>
          </a:prstGeom>
          <a:blipFill>
            <a:blip r:embed="rId12"/>
            <a:stretch>
              <a:fillRect/>
            </a:stretch>
          </a:blipFill>
        </p:spPr>
      </p:sp>
      <p:sp>
        <p:nvSpPr>
          <p:cNvPr id="87" name="Shape 87"/>
          <p:cNvSpPr/>
          <p:nvPr/>
        </p:nvSpPr>
        <p:spPr>
          <a:xfrm>
            <a:off x="6534925" y="4166525"/>
            <a:ext cx="279400" cy="279400"/>
          </a:xfrm>
          <a:prstGeom prst="rect">
            <a:avLst/>
          </a:prstGeom>
          <a:blipFill>
            <a:blip r:embed="rId10"/>
            <a:stretch>
              <a:fillRect/>
            </a:stretch>
          </a:blipFill>
        </p:spPr>
      </p:sp>
      <p:sp>
        <p:nvSpPr>
          <p:cNvPr id="88" name="Shape 88"/>
          <p:cNvSpPr/>
          <p:nvPr/>
        </p:nvSpPr>
        <p:spPr>
          <a:xfrm>
            <a:off x="7346575" y="3529975"/>
            <a:ext cx="279400" cy="279400"/>
          </a:xfrm>
          <a:prstGeom prst="rect">
            <a:avLst/>
          </a:prstGeom>
          <a:blipFill>
            <a:blip r:embed="rId13"/>
            <a:stretch>
              <a:fillRect/>
            </a:stretch>
          </a:blipFill>
        </p:spPr>
      </p:sp>
      <p:sp>
        <p:nvSpPr>
          <p:cNvPr id="89" name="Shape 89"/>
          <p:cNvSpPr/>
          <p:nvPr/>
        </p:nvSpPr>
        <p:spPr>
          <a:xfrm>
            <a:off x="516575" y="4795575"/>
            <a:ext cx="8170200" cy="1790100"/>
          </a:xfrm>
          <a:prstGeom prst="rect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1600" b="1"/>
              <a:t>Goal #3 - User Education and Training</a:t>
            </a:r>
          </a:p>
        </p:txBody>
      </p:sp>
      <p:sp>
        <p:nvSpPr>
          <p:cNvPr id="90" name="Shape 90"/>
          <p:cNvSpPr/>
          <p:nvPr/>
        </p:nvSpPr>
        <p:spPr>
          <a:xfrm>
            <a:off x="7281875" y="5165350"/>
            <a:ext cx="988824" cy="1143000"/>
          </a:xfrm>
          <a:prstGeom prst="rect">
            <a:avLst/>
          </a:prstGeom>
          <a:blipFill>
            <a:blip r:embed="rId14"/>
            <a:stretch>
              <a:fillRect/>
            </a:stretch>
          </a:blipFill>
        </p:spPr>
      </p:sp>
      <p:sp>
        <p:nvSpPr>
          <p:cNvPr id="91" name="Shape 91"/>
          <p:cNvSpPr txBox="1">
            <a:spLocks noGrp="1"/>
          </p:cNvSpPr>
          <p:nvPr>
            <p:ph type="subTitle" idx="1"/>
          </p:nvPr>
        </p:nvSpPr>
        <p:spPr>
          <a:xfrm>
            <a:off x="783450" y="5376850"/>
            <a:ext cx="6173400" cy="840899"/>
          </a:xfrm>
          <a:prstGeom prst="rect">
            <a:avLst/>
          </a:prstGeom>
          <a:solidFill>
            <a:srgbClr val="D9D9D9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400" b="1" i="1">
                <a:solidFill>
                  <a:srgbClr val="BF9000"/>
                </a:solidFill>
              </a:rPr>
              <a:t>Supporting</a:t>
            </a:r>
            <a:r>
              <a:rPr lang="en" sz="2400" b="1" i="1">
                <a:solidFill>
                  <a:schemeClr val="dk2"/>
                </a:solidFill>
              </a:rPr>
              <a:t>.</a:t>
            </a:r>
            <a:r>
              <a:rPr lang="en" sz="2400" b="1" i="1"/>
              <a:t> </a:t>
            </a:r>
            <a:r>
              <a:rPr lang="en" sz="2400" b="1" i="1">
                <a:solidFill>
                  <a:srgbClr val="990000"/>
                </a:solidFill>
              </a:rPr>
              <a:t>Teaching</a:t>
            </a:r>
            <a:r>
              <a:rPr lang="en" sz="2400" b="1" i="1">
                <a:solidFill>
                  <a:schemeClr val="dk2"/>
                </a:solidFill>
              </a:rPr>
              <a:t>. </a:t>
            </a:r>
            <a:r>
              <a:rPr lang="en" sz="2400" b="1" i="1">
                <a:solidFill>
                  <a:srgbClr val="0B5394"/>
                </a:solidFill>
              </a:rPr>
              <a:t>Learning</a:t>
            </a:r>
            <a:r>
              <a:rPr lang="en" sz="2400" b="1" i="1">
                <a:solidFill>
                  <a:schemeClr val="dk2"/>
                </a:solidFill>
              </a:rPr>
              <a:t>. 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sz="2400" b="1" i="1">
                <a:solidFill>
                  <a:schemeClr val="dk2"/>
                </a:solidFill>
              </a:rPr>
              <a:t>Connect. Create. Collaborate.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/>
          <p:nvPr/>
        </p:nvSpPr>
        <p:spPr>
          <a:xfrm>
            <a:off x="4297375" y="960450"/>
            <a:ext cx="4797600" cy="5897400"/>
          </a:xfrm>
          <a:prstGeom prst="rect">
            <a:avLst/>
          </a:prstGeom>
          <a:solidFill>
            <a:srgbClr val="CCCCCC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97" name="Shape 97"/>
          <p:cNvSpPr/>
          <p:nvPr/>
        </p:nvSpPr>
        <p:spPr>
          <a:xfrm>
            <a:off x="75700" y="960450"/>
            <a:ext cx="4114800" cy="5897400"/>
          </a:xfrm>
          <a:prstGeom prst="rect">
            <a:avLst/>
          </a:prstGeom>
          <a:solidFill>
            <a:srgbClr val="CCCCCC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457200" y="-217712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>
              <a:buNone/>
            </a:pPr>
            <a:r>
              <a:rPr lang="en"/>
              <a:t>Focus (2013) - Expanding Services</a:t>
            </a:r>
          </a:p>
        </p:txBody>
      </p:sp>
      <p:sp>
        <p:nvSpPr>
          <p:cNvPr id="99" name="Shape 99"/>
          <p:cNvSpPr/>
          <p:nvPr/>
        </p:nvSpPr>
        <p:spPr>
          <a:xfrm>
            <a:off x="976600" y="1280375"/>
            <a:ext cx="2313000" cy="4095600"/>
          </a:xfrm>
          <a:prstGeom prst="roundRect">
            <a:avLst>
              <a:gd name="adj" fmla="val 16667"/>
            </a:avLst>
          </a:prstGeom>
          <a:solidFill>
            <a:srgbClr val="93C47D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00" name="Shape 100"/>
          <p:cNvSpPr/>
          <p:nvPr/>
        </p:nvSpPr>
        <p:spPr>
          <a:xfrm>
            <a:off x="1674175" y="3004100"/>
            <a:ext cx="1494899" cy="407700"/>
          </a:xfrm>
          <a:prstGeom prst="roundRect">
            <a:avLst>
              <a:gd name="adj" fmla="val 16667"/>
            </a:avLst>
          </a:prstGeom>
          <a:solidFill>
            <a:srgbClr val="93C47D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" sz="1200" b="1"/>
              <a:t>Gmail</a:t>
            </a:r>
          </a:p>
        </p:txBody>
      </p:sp>
      <p:sp>
        <p:nvSpPr>
          <p:cNvPr id="101" name="Shape 101"/>
          <p:cNvSpPr/>
          <p:nvPr/>
        </p:nvSpPr>
        <p:spPr>
          <a:xfrm>
            <a:off x="1674175" y="3600400"/>
            <a:ext cx="1494899" cy="407700"/>
          </a:xfrm>
          <a:prstGeom prst="roundRect">
            <a:avLst>
              <a:gd name="adj" fmla="val 16667"/>
            </a:avLst>
          </a:prstGeom>
          <a:solidFill>
            <a:srgbClr val="93C47D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" sz="1200" b="1"/>
              <a:t>Google Calendar</a:t>
            </a:r>
          </a:p>
        </p:txBody>
      </p:sp>
      <p:sp>
        <p:nvSpPr>
          <p:cNvPr id="102" name="Shape 102"/>
          <p:cNvSpPr/>
          <p:nvPr/>
        </p:nvSpPr>
        <p:spPr>
          <a:xfrm>
            <a:off x="1674175" y="4248150"/>
            <a:ext cx="1494899" cy="407700"/>
          </a:xfrm>
          <a:prstGeom prst="roundRect">
            <a:avLst>
              <a:gd name="adj" fmla="val 16667"/>
            </a:avLst>
          </a:prstGeom>
          <a:solidFill>
            <a:srgbClr val="93C47D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" sz="1200" b="1"/>
              <a:t>Google Drive</a:t>
            </a:r>
          </a:p>
        </p:txBody>
      </p:sp>
      <p:sp>
        <p:nvSpPr>
          <p:cNvPr id="103" name="Shape 103"/>
          <p:cNvSpPr/>
          <p:nvPr/>
        </p:nvSpPr>
        <p:spPr>
          <a:xfrm>
            <a:off x="1674175" y="1811500"/>
            <a:ext cx="1494899" cy="407700"/>
          </a:xfrm>
          <a:prstGeom prst="roundRect">
            <a:avLst>
              <a:gd name="adj" fmla="val 16667"/>
            </a:avLst>
          </a:prstGeom>
          <a:solidFill>
            <a:srgbClr val="93C47D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" sz="1200" b="1"/>
              <a:t>Google Hangout</a:t>
            </a:r>
          </a:p>
        </p:txBody>
      </p:sp>
      <p:sp>
        <p:nvSpPr>
          <p:cNvPr id="104" name="Shape 104"/>
          <p:cNvSpPr/>
          <p:nvPr/>
        </p:nvSpPr>
        <p:spPr>
          <a:xfrm>
            <a:off x="1674175" y="2407800"/>
            <a:ext cx="1494899" cy="407700"/>
          </a:xfrm>
          <a:prstGeom prst="roundRect">
            <a:avLst>
              <a:gd name="adj" fmla="val 16667"/>
            </a:avLst>
          </a:prstGeom>
          <a:solidFill>
            <a:srgbClr val="93C47D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" sz="1200" b="1"/>
              <a:t>Google Sites</a:t>
            </a:r>
          </a:p>
        </p:txBody>
      </p:sp>
      <p:sp>
        <p:nvSpPr>
          <p:cNvPr id="105" name="Shape 105"/>
          <p:cNvSpPr/>
          <p:nvPr/>
        </p:nvSpPr>
        <p:spPr>
          <a:xfrm>
            <a:off x="1674175" y="4844450"/>
            <a:ext cx="1494899" cy="407700"/>
          </a:xfrm>
          <a:prstGeom prst="roundRect">
            <a:avLst>
              <a:gd name="adj" fmla="val 16667"/>
            </a:avLst>
          </a:prstGeom>
          <a:solidFill>
            <a:srgbClr val="93C47D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" sz="1200" b="1"/>
              <a:t>Google Groups</a:t>
            </a:r>
          </a:p>
        </p:txBody>
      </p:sp>
      <p:sp>
        <p:nvSpPr>
          <p:cNvPr id="106" name="Shape 106"/>
          <p:cNvSpPr/>
          <p:nvPr/>
        </p:nvSpPr>
        <p:spPr>
          <a:xfrm>
            <a:off x="1164594" y="1826925"/>
            <a:ext cx="408071" cy="37684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107" name="Shape 107"/>
          <p:cNvSpPr/>
          <p:nvPr/>
        </p:nvSpPr>
        <p:spPr>
          <a:xfrm>
            <a:off x="1216225" y="3055550"/>
            <a:ext cx="304800" cy="3048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  <p:sp>
        <p:nvSpPr>
          <p:cNvPr id="108" name="Shape 108"/>
          <p:cNvSpPr/>
          <p:nvPr/>
        </p:nvSpPr>
        <p:spPr>
          <a:xfrm>
            <a:off x="1216212" y="4947350"/>
            <a:ext cx="304800" cy="30480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</p:sp>
      <p:sp>
        <p:nvSpPr>
          <p:cNvPr id="109" name="Shape 109"/>
          <p:cNvSpPr/>
          <p:nvPr/>
        </p:nvSpPr>
        <p:spPr>
          <a:xfrm>
            <a:off x="1216225" y="4299600"/>
            <a:ext cx="304800" cy="304800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</p:sp>
      <p:sp>
        <p:nvSpPr>
          <p:cNvPr id="110" name="Shape 110"/>
          <p:cNvSpPr/>
          <p:nvPr/>
        </p:nvSpPr>
        <p:spPr>
          <a:xfrm>
            <a:off x="1216225" y="2459250"/>
            <a:ext cx="304800" cy="304800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</p:sp>
      <p:sp>
        <p:nvSpPr>
          <p:cNvPr id="111" name="Shape 111"/>
          <p:cNvSpPr/>
          <p:nvPr/>
        </p:nvSpPr>
        <p:spPr>
          <a:xfrm>
            <a:off x="1216225" y="3651850"/>
            <a:ext cx="304800" cy="304800"/>
          </a:xfrm>
          <a:prstGeom prst="rect">
            <a:avLst/>
          </a:prstGeom>
          <a:blipFill>
            <a:blip r:embed="rId8"/>
            <a:stretch>
              <a:fillRect/>
            </a:stretch>
          </a:blipFill>
          <a:ln>
            <a:noFill/>
          </a:ln>
        </p:spPr>
      </p:sp>
      <p:sp>
        <p:nvSpPr>
          <p:cNvPr id="112" name="Shape 112"/>
          <p:cNvSpPr/>
          <p:nvPr/>
        </p:nvSpPr>
        <p:spPr>
          <a:xfrm>
            <a:off x="1058350" y="1039325"/>
            <a:ext cx="2149499" cy="512400"/>
          </a:xfrm>
          <a:prstGeom prst="roundRect">
            <a:avLst>
              <a:gd name="adj" fmla="val 16667"/>
            </a:avLst>
          </a:prstGeom>
          <a:solidFill>
            <a:srgbClr val="B6D7A8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buNone/>
            </a:pPr>
            <a:r>
              <a:rPr lang="en" b="1" u="sng"/>
              <a:t>Core Services</a:t>
            </a:r>
          </a:p>
        </p:txBody>
      </p:sp>
      <p:sp>
        <p:nvSpPr>
          <p:cNvPr id="113" name="Shape 113"/>
          <p:cNvSpPr/>
          <p:nvPr/>
        </p:nvSpPr>
        <p:spPr>
          <a:xfrm>
            <a:off x="4504225" y="1303475"/>
            <a:ext cx="4383900" cy="3887699"/>
          </a:xfrm>
          <a:prstGeom prst="roundRect">
            <a:avLst>
              <a:gd name="adj" fmla="val 16667"/>
            </a:avLst>
          </a:prstGeom>
          <a:solidFill>
            <a:srgbClr val="F6B26B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14" name="Shape 114"/>
          <p:cNvSpPr/>
          <p:nvPr/>
        </p:nvSpPr>
        <p:spPr>
          <a:xfrm>
            <a:off x="5216650" y="2996200"/>
            <a:ext cx="1494899" cy="407700"/>
          </a:xfrm>
          <a:prstGeom prst="roundRect">
            <a:avLst>
              <a:gd name="adj" fmla="val 16667"/>
            </a:avLst>
          </a:prstGeom>
          <a:solidFill>
            <a:srgbClr val="F6B26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" sz="1200" b="1"/>
              <a:t>Google Analytics</a:t>
            </a:r>
          </a:p>
        </p:txBody>
      </p:sp>
      <p:sp>
        <p:nvSpPr>
          <p:cNvPr id="115" name="Shape 115"/>
          <p:cNvSpPr/>
          <p:nvPr/>
        </p:nvSpPr>
        <p:spPr>
          <a:xfrm>
            <a:off x="5216650" y="3592500"/>
            <a:ext cx="1494899" cy="407700"/>
          </a:xfrm>
          <a:prstGeom prst="roundRect">
            <a:avLst>
              <a:gd name="adj" fmla="val 16667"/>
            </a:avLst>
          </a:prstGeom>
          <a:solidFill>
            <a:srgbClr val="F6B26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" sz="1200" b="1"/>
              <a:t>Google Takeout</a:t>
            </a:r>
          </a:p>
        </p:txBody>
      </p:sp>
      <p:sp>
        <p:nvSpPr>
          <p:cNvPr id="116" name="Shape 116"/>
          <p:cNvSpPr/>
          <p:nvPr/>
        </p:nvSpPr>
        <p:spPr>
          <a:xfrm>
            <a:off x="5216650" y="4149025"/>
            <a:ext cx="1494899" cy="407700"/>
          </a:xfrm>
          <a:prstGeom prst="roundRect">
            <a:avLst>
              <a:gd name="adj" fmla="val 16667"/>
            </a:avLst>
          </a:prstGeom>
          <a:solidFill>
            <a:srgbClr val="F6B26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" sz="1200" b="1"/>
              <a:t>Google Chrome Sync</a:t>
            </a:r>
          </a:p>
        </p:txBody>
      </p:sp>
      <p:sp>
        <p:nvSpPr>
          <p:cNvPr id="117" name="Shape 117"/>
          <p:cNvSpPr/>
          <p:nvPr/>
        </p:nvSpPr>
        <p:spPr>
          <a:xfrm>
            <a:off x="5216650" y="1803600"/>
            <a:ext cx="1494899" cy="407700"/>
          </a:xfrm>
          <a:prstGeom prst="roundRect">
            <a:avLst>
              <a:gd name="adj" fmla="val 16667"/>
            </a:avLst>
          </a:prstGeom>
          <a:solidFill>
            <a:srgbClr val="F6B26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" sz="1200" b="1"/>
              <a:t>Google+</a:t>
            </a:r>
          </a:p>
        </p:txBody>
      </p:sp>
      <p:sp>
        <p:nvSpPr>
          <p:cNvPr id="118" name="Shape 118"/>
          <p:cNvSpPr/>
          <p:nvPr/>
        </p:nvSpPr>
        <p:spPr>
          <a:xfrm>
            <a:off x="5216650" y="2399900"/>
            <a:ext cx="1494899" cy="407700"/>
          </a:xfrm>
          <a:prstGeom prst="roundRect">
            <a:avLst>
              <a:gd name="adj" fmla="val 16667"/>
            </a:avLst>
          </a:prstGeom>
          <a:solidFill>
            <a:srgbClr val="F6B26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" sz="1200" b="1"/>
              <a:t>Picasa Web Albums</a:t>
            </a:r>
          </a:p>
        </p:txBody>
      </p:sp>
      <p:sp>
        <p:nvSpPr>
          <p:cNvPr id="119" name="Shape 119"/>
          <p:cNvSpPr/>
          <p:nvPr/>
        </p:nvSpPr>
        <p:spPr>
          <a:xfrm>
            <a:off x="5216650" y="4705550"/>
            <a:ext cx="1494899" cy="407700"/>
          </a:xfrm>
          <a:prstGeom prst="roundRect">
            <a:avLst>
              <a:gd name="adj" fmla="val 16667"/>
            </a:avLst>
          </a:prstGeom>
          <a:solidFill>
            <a:srgbClr val="F6B26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" sz="1200" b="1"/>
              <a:t>Blogger</a:t>
            </a:r>
          </a:p>
        </p:txBody>
      </p:sp>
      <p:sp>
        <p:nvSpPr>
          <p:cNvPr id="120" name="Shape 120"/>
          <p:cNvSpPr/>
          <p:nvPr/>
        </p:nvSpPr>
        <p:spPr>
          <a:xfrm>
            <a:off x="5621425" y="1039325"/>
            <a:ext cx="2149499" cy="512400"/>
          </a:xfrm>
          <a:prstGeom prst="roundRect">
            <a:avLst>
              <a:gd name="adj" fmla="val 16667"/>
            </a:avLst>
          </a:prstGeom>
          <a:solidFill>
            <a:srgbClr val="F9CB9C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buNone/>
            </a:pPr>
            <a:r>
              <a:rPr lang="en" b="1" u="sng"/>
              <a:t>Public Services</a:t>
            </a:r>
          </a:p>
        </p:txBody>
      </p:sp>
      <p:sp>
        <p:nvSpPr>
          <p:cNvPr id="121" name="Shape 121"/>
          <p:cNvSpPr/>
          <p:nvPr/>
        </p:nvSpPr>
        <p:spPr>
          <a:xfrm>
            <a:off x="7214700" y="2996200"/>
            <a:ext cx="1494899" cy="407700"/>
          </a:xfrm>
          <a:prstGeom prst="roundRect">
            <a:avLst>
              <a:gd name="adj" fmla="val 16667"/>
            </a:avLst>
          </a:prstGeom>
          <a:solidFill>
            <a:srgbClr val="F6B26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" sz="1200" b="1"/>
              <a:t>Chrome Web Store</a:t>
            </a:r>
          </a:p>
        </p:txBody>
      </p:sp>
      <p:sp>
        <p:nvSpPr>
          <p:cNvPr id="122" name="Shape 122"/>
          <p:cNvSpPr/>
          <p:nvPr/>
        </p:nvSpPr>
        <p:spPr>
          <a:xfrm>
            <a:off x="7214700" y="3592500"/>
            <a:ext cx="1494899" cy="407700"/>
          </a:xfrm>
          <a:prstGeom prst="roundRect">
            <a:avLst>
              <a:gd name="adj" fmla="val 16667"/>
            </a:avLst>
          </a:prstGeom>
          <a:solidFill>
            <a:srgbClr val="F6B26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" sz="1200" b="1"/>
              <a:t>Google News</a:t>
            </a:r>
          </a:p>
        </p:txBody>
      </p:sp>
      <p:sp>
        <p:nvSpPr>
          <p:cNvPr id="123" name="Shape 123"/>
          <p:cNvSpPr/>
          <p:nvPr/>
        </p:nvSpPr>
        <p:spPr>
          <a:xfrm>
            <a:off x="7214700" y="4188800"/>
            <a:ext cx="1494899" cy="407700"/>
          </a:xfrm>
          <a:prstGeom prst="roundRect">
            <a:avLst>
              <a:gd name="adj" fmla="val 16667"/>
            </a:avLst>
          </a:prstGeom>
          <a:solidFill>
            <a:srgbClr val="F6B26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" sz="1200" b="1"/>
              <a:t>Google Places</a:t>
            </a:r>
          </a:p>
        </p:txBody>
      </p:sp>
      <p:sp>
        <p:nvSpPr>
          <p:cNvPr id="124" name="Shape 124"/>
          <p:cNvSpPr/>
          <p:nvPr/>
        </p:nvSpPr>
        <p:spPr>
          <a:xfrm>
            <a:off x="7214700" y="1803600"/>
            <a:ext cx="1494899" cy="407700"/>
          </a:xfrm>
          <a:prstGeom prst="roundRect">
            <a:avLst>
              <a:gd name="adj" fmla="val 16667"/>
            </a:avLst>
          </a:prstGeom>
          <a:solidFill>
            <a:srgbClr val="F6B26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" sz="1200" b="1"/>
              <a:t>Google Maps</a:t>
            </a:r>
          </a:p>
        </p:txBody>
      </p:sp>
      <p:sp>
        <p:nvSpPr>
          <p:cNvPr id="125" name="Shape 125"/>
          <p:cNvSpPr/>
          <p:nvPr/>
        </p:nvSpPr>
        <p:spPr>
          <a:xfrm>
            <a:off x="7214700" y="2399900"/>
            <a:ext cx="1494899" cy="407700"/>
          </a:xfrm>
          <a:prstGeom prst="roundRect">
            <a:avLst>
              <a:gd name="adj" fmla="val 16667"/>
            </a:avLst>
          </a:prstGeom>
          <a:solidFill>
            <a:srgbClr val="F6B26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" sz="1200" b="1"/>
              <a:t>YouTube</a:t>
            </a:r>
          </a:p>
        </p:txBody>
      </p:sp>
      <p:sp>
        <p:nvSpPr>
          <p:cNvPr id="126" name="Shape 126"/>
          <p:cNvSpPr/>
          <p:nvPr/>
        </p:nvSpPr>
        <p:spPr>
          <a:xfrm>
            <a:off x="7209625" y="4661237"/>
            <a:ext cx="1116899" cy="444000"/>
          </a:xfrm>
          <a:prstGeom prst="roundRect">
            <a:avLst>
              <a:gd name="adj" fmla="val 16667"/>
            </a:avLst>
          </a:prstGeom>
          <a:solidFill>
            <a:srgbClr val="F6B26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" sz="1200" b="1"/>
              <a:t>Google Moderator</a:t>
            </a:r>
          </a:p>
        </p:txBody>
      </p:sp>
      <p:sp>
        <p:nvSpPr>
          <p:cNvPr id="127" name="Shape 127"/>
          <p:cNvSpPr/>
          <p:nvPr/>
        </p:nvSpPr>
        <p:spPr>
          <a:xfrm>
            <a:off x="4771425" y="4216437"/>
            <a:ext cx="279400" cy="279400"/>
          </a:xfrm>
          <a:prstGeom prst="rect">
            <a:avLst/>
          </a:prstGeom>
          <a:blipFill>
            <a:blip r:embed="rId9"/>
            <a:stretch>
              <a:fillRect/>
            </a:stretch>
          </a:blipFill>
        </p:spPr>
      </p:sp>
      <p:sp>
        <p:nvSpPr>
          <p:cNvPr id="128" name="Shape 128"/>
          <p:cNvSpPr/>
          <p:nvPr/>
        </p:nvSpPr>
        <p:spPr>
          <a:xfrm>
            <a:off x="4771425" y="3060350"/>
            <a:ext cx="279400" cy="279400"/>
          </a:xfrm>
          <a:prstGeom prst="rect">
            <a:avLst/>
          </a:prstGeom>
          <a:blipFill>
            <a:blip r:embed="rId10"/>
            <a:stretch>
              <a:fillRect/>
            </a:stretch>
          </a:blipFill>
        </p:spPr>
      </p:sp>
      <p:sp>
        <p:nvSpPr>
          <p:cNvPr id="129" name="Shape 129"/>
          <p:cNvSpPr/>
          <p:nvPr/>
        </p:nvSpPr>
        <p:spPr>
          <a:xfrm>
            <a:off x="4771412" y="4750487"/>
            <a:ext cx="279400" cy="279400"/>
          </a:xfrm>
          <a:prstGeom prst="rect">
            <a:avLst/>
          </a:prstGeom>
          <a:blipFill>
            <a:blip r:embed="rId11"/>
            <a:stretch>
              <a:fillRect/>
            </a:stretch>
          </a:blipFill>
        </p:spPr>
      </p:sp>
      <p:sp>
        <p:nvSpPr>
          <p:cNvPr id="130" name="Shape 130"/>
          <p:cNvSpPr/>
          <p:nvPr/>
        </p:nvSpPr>
        <p:spPr>
          <a:xfrm>
            <a:off x="4771425" y="3682375"/>
            <a:ext cx="279400" cy="279400"/>
          </a:xfrm>
          <a:prstGeom prst="rect">
            <a:avLst/>
          </a:prstGeom>
          <a:blipFill>
            <a:blip r:embed="rId12"/>
            <a:stretch>
              <a:fillRect/>
            </a:stretch>
          </a:blipFill>
        </p:spPr>
      </p:sp>
      <p:sp>
        <p:nvSpPr>
          <p:cNvPr id="131" name="Shape 131"/>
          <p:cNvSpPr/>
          <p:nvPr/>
        </p:nvSpPr>
        <p:spPr>
          <a:xfrm>
            <a:off x="4771425" y="1865987"/>
            <a:ext cx="279400" cy="279400"/>
          </a:xfrm>
          <a:prstGeom prst="rect">
            <a:avLst/>
          </a:prstGeom>
          <a:blipFill>
            <a:blip r:embed="rId13"/>
            <a:stretch>
              <a:fillRect/>
            </a:stretch>
          </a:blipFill>
        </p:spPr>
      </p:sp>
      <p:sp>
        <p:nvSpPr>
          <p:cNvPr id="132" name="Shape 132"/>
          <p:cNvSpPr/>
          <p:nvPr/>
        </p:nvSpPr>
        <p:spPr>
          <a:xfrm>
            <a:off x="4771425" y="2464050"/>
            <a:ext cx="279399" cy="279399"/>
          </a:xfrm>
          <a:prstGeom prst="rect">
            <a:avLst/>
          </a:prstGeom>
          <a:blipFill>
            <a:blip r:embed="rId14"/>
            <a:stretch>
              <a:fillRect/>
            </a:stretch>
          </a:blipFill>
        </p:spPr>
      </p:sp>
      <p:sp>
        <p:nvSpPr>
          <p:cNvPr id="133" name="Shape 133"/>
          <p:cNvSpPr/>
          <p:nvPr/>
        </p:nvSpPr>
        <p:spPr>
          <a:xfrm>
            <a:off x="6877375" y="2461750"/>
            <a:ext cx="279399" cy="210750"/>
          </a:xfrm>
          <a:prstGeom prst="rect">
            <a:avLst/>
          </a:prstGeom>
          <a:blipFill>
            <a:blip r:embed="rId15"/>
            <a:stretch>
              <a:fillRect/>
            </a:stretch>
          </a:blipFill>
        </p:spPr>
      </p:sp>
      <p:sp>
        <p:nvSpPr>
          <p:cNvPr id="134" name="Shape 134"/>
          <p:cNvSpPr/>
          <p:nvPr/>
        </p:nvSpPr>
        <p:spPr>
          <a:xfrm>
            <a:off x="6877375" y="1829375"/>
            <a:ext cx="279400" cy="279400"/>
          </a:xfrm>
          <a:prstGeom prst="rect">
            <a:avLst/>
          </a:prstGeom>
          <a:blipFill>
            <a:blip r:embed="rId16"/>
            <a:stretch>
              <a:fillRect/>
            </a:stretch>
          </a:blipFill>
        </p:spPr>
      </p:sp>
      <p:sp>
        <p:nvSpPr>
          <p:cNvPr id="135" name="Shape 135"/>
          <p:cNvSpPr/>
          <p:nvPr/>
        </p:nvSpPr>
        <p:spPr>
          <a:xfrm>
            <a:off x="6877375" y="3058050"/>
            <a:ext cx="279400" cy="210750"/>
          </a:xfrm>
          <a:prstGeom prst="rect">
            <a:avLst/>
          </a:prstGeom>
          <a:blipFill>
            <a:blip r:embed="rId17"/>
            <a:stretch>
              <a:fillRect/>
            </a:stretch>
          </a:blipFill>
        </p:spPr>
      </p:sp>
      <p:sp>
        <p:nvSpPr>
          <p:cNvPr id="136" name="Shape 136"/>
          <p:cNvSpPr/>
          <p:nvPr/>
        </p:nvSpPr>
        <p:spPr>
          <a:xfrm>
            <a:off x="6877375" y="3646900"/>
            <a:ext cx="279400" cy="279399"/>
          </a:xfrm>
          <a:prstGeom prst="rect">
            <a:avLst/>
          </a:prstGeom>
          <a:blipFill>
            <a:blip r:embed="rId18"/>
            <a:stretch>
              <a:fillRect/>
            </a:stretch>
          </a:blipFill>
        </p:spPr>
      </p:sp>
      <p:sp>
        <p:nvSpPr>
          <p:cNvPr id="137" name="Shape 137"/>
          <p:cNvSpPr/>
          <p:nvPr/>
        </p:nvSpPr>
        <p:spPr>
          <a:xfrm>
            <a:off x="6877375" y="4211000"/>
            <a:ext cx="279400" cy="279400"/>
          </a:xfrm>
          <a:prstGeom prst="rect">
            <a:avLst/>
          </a:prstGeom>
          <a:blipFill>
            <a:blip r:embed="rId16"/>
            <a:stretch>
              <a:fillRect/>
            </a:stretch>
          </a:blipFill>
        </p:spPr>
      </p:sp>
      <p:sp>
        <p:nvSpPr>
          <p:cNvPr id="138" name="Shape 138"/>
          <p:cNvSpPr/>
          <p:nvPr/>
        </p:nvSpPr>
        <p:spPr>
          <a:xfrm>
            <a:off x="6877375" y="4775125"/>
            <a:ext cx="279400" cy="279400"/>
          </a:xfrm>
          <a:prstGeom prst="rect">
            <a:avLst/>
          </a:prstGeom>
          <a:blipFill>
            <a:blip r:embed="rId19"/>
            <a:stretch>
              <a:fillRect/>
            </a:stretch>
          </a:blipFill>
        </p:spPr>
      </p:sp>
      <p:sp>
        <p:nvSpPr>
          <p:cNvPr id="139" name="Shape 139"/>
          <p:cNvSpPr/>
          <p:nvPr/>
        </p:nvSpPr>
        <p:spPr>
          <a:xfrm>
            <a:off x="2469637" y="5915100"/>
            <a:ext cx="1264800" cy="512400"/>
          </a:xfrm>
          <a:prstGeom prst="roundRect">
            <a:avLst>
              <a:gd name="adj" fmla="val 16667"/>
            </a:avLst>
          </a:prstGeom>
          <a:solidFill>
            <a:srgbClr val="B7B7B7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>
              <a:buNone/>
            </a:pPr>
            <a:r>
              <a:rPr lang="en" b="1"/>
              <a:t>Opt - In</a:t>
            </a:r>
          </a:p>
        </p:txBody>
      </p:sp>
      <p:sp>
        <p:nvSpPr>
          <p:cNvPr id="140" name="Shape 140"/>
          <p:cNvSpPr/>
          <p:nvPr/>
        </p:nvSpPr>
        <p:spPr>
          <a:xfrm>
            <a:off x="4917937" y="5818612"/>
            <a:ext cx="1264800" cy="407700"/>
          </a:xfrm>
          <a:prstGeom prst="roundRect">
            <a:avLst>
              <a:gd name="adj" fmla="val 16667"/>
            </a:avLst>
          </a:prstGeom>
          <a:solidFill>
            <a:srgbClr val="F1C23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buNone/>
            </a:pPr>
            <a:r>
              <a:rPr lang="en" sz="1800" b="1"/>
              <a:t>Staff</a:t>
            </a:r>
          </a:p>
        </p:txBody>
      </p:sp>
      <p:sp>
        <p:nvSpPr>
          <p:cNvPr id="141" name="Shape 141"/>
          <p:cNvSpPr/>
          <p:nvPr/>
        </p:nvSpPr>
        <p:spPr>
          <a:xfrm>
            <a:off x="4917937" y="5305187"/>
            <a:ext cx="1264800" cy="407700"/>
          </a:xfrm>
          <a:prstGeom prst="roundRect">
            <a:avLst>
              <a:gd name="adj" fmla="val 16667"/>
            </a:avLst>
          </a:prstGeom>
          <a:solidFill>
            <a:srgbClr val="E06666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buNone/>
            </a:pPr>
            <a:r>
              <a:rPr lang="en" sz="1800" b="1"/>
              <a:t>Faculty</a:t>
            </a:r>
          </a:p>
        </p:txBody>
      </p:sp>
      <p:sp>
        <p:nvSpPr>
          <p:cNvPr id="142" name="Shape 142"/>
          <p:cNvSpPr/>
          <p:nvPr/>
        </p:nvSpPr>
        <p:spPr>
          <a:xfrm>
            <a:off x="4917937" y="6332050"/>
            <a:ext cx="1264800" cy="407700"/>
          </a:xfrm>
          <a:prstGeom prst="roundRect">
            <a:avLst>
              <a:gd name="adj" fmla="val 16667"/>
            </a:avLst>
          </a:prstGeom>
          <a:solidFill>
            <a:srgbClr val="6FA8DC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buNone/>
            </a:pPr>
            <a:r>
              <a:rPr lang="en" sz="1800" b="1"/>
              <a:t>Students</a:t>
            </a:r>
          </a:p>
        </p:txBody>
      </p:sp>
      <p:sp>
        <p:nvSpPr>
          <p:cNvPr id="143" name="Shape 143"/>
          <p:cNvSpPr/>
          <p:nvPr/>
        </p:nvSpPr>
        <p:spPr>
          <a:xfrm>
            <a:off x="7209612" y="5766275"/>
            <a:ext cx="1264800" cy="512400"/>
          </a:xfrm>
          <a:prstGeom prst="roundRect">
            <a:avLst>
              <a:gd name="adj" fmla="val 16667"/>
            </a:avLst>
          </a:prstGeom>
          <a:solidFill>
            <a:srgbClr val="B7B7B7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buNone/>
            </a:pPr>
            <a:r>
              <a:rPr lang="en" b="1"/>
              <a:t>Opt - In</a:t>
            </a:r>
          </a:p>
        </p:txBody>
      </p:sp>
      <p:sp>
        <p:nvSpPr>
          <p:cNvPr id="144" name="Shape 144"/>
          <p:cNvSpPr/>
          <p:nvPr/>
        </p:nvSpPr>
        <p:spPr>
          <a:xfrm>
            <a:off x="531762" y="5666325"/>
            <a:ext cx="1264800" cy="407700"/>
          </a:xfrm>
          <a:prstGeom prst="roundRect">
            <a:avLst>
              <a:gd name="adj" fmla="val 16667"/>
            </a:avLst>
          </a:prstGeom>
          <a:solidFill>
            <a:srgbClr val="E06666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buNone/>
            </a:pPr>
            <a:r>
              <a:rPr lang="en" sz="1800" b="1"/>
              <a:t>Faculty</a:t>
            </a:r>
          </a:p>
        </p:txBody>
      </p:sp>
      <p:sp>
        <p:nvSpPr>
          <p:cNvPr id="145" name="Shape 145"/>
          <p:cNvSpPr/>
          <p:nvPr/>
        </p:nvSpPr>
        <p:spPr>
          <a:xfrm>
            <a:off x="531762" y="6242850"/>
            <a:ext cx="1264800" cy="407700"/>
          </a:xfrm>
          <a:prstGeom prst="roundRect">
            <a:avLst>
              <a:gd name="adj" fmla="val 16667"/>
            </a:avLst>
          </a:prstGeom>
          <a:solidFill>
            <a:srgbClr val="F1C23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buNone/>
            </a:pPr>
            <a:r>
              <a:rPr lang="en" sz="1800" b="1"/>
              <a:t>Staff</a:t>
            </a:r>
          </a:p>
        </p:txBody>
      </p:sp>
      <p:cxnSp>
        <p:nvCxnSpPr>
          <p:cNvPr id="146" name="Shape 146"/>
          <p:cNvCxnSpPr/>
          <p:nvPr/>
        </p:nvCxnSpPr>
        <p:spPr>
          <a:xfrm>
            <a:off x="1796412" y="5870125"/>
            <a:ext cx="617399" cy="2259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47" name="Shape 147"/>
          <p:cNvCxnSpPr/>
          <p:nvPr/>
        </p:nvCxnSpPr>
        <p:spPr>
          <a:xfrm rot="10800000" flipH="1">
            <a:off x="1796412" y="6256299"/>
            <a:ext cx="617399" cy="1959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48" name="Shape 148"/>
          <p:cNvCxnSpPr/>
          <p:nvPr/>
        </p:nvCxnSpPr>
        <p:spPr>
          <a:xfrm>
            <a:off x="6182737" y="5487000"/>
            <a:ext cx="858300" cy="3690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49" name="Shape 149"/>
          <p:cNvCxnSpPr/>
          <p:nvPr/>
        </p:nvCxnSpPr>
        <p:spPr>
          <a:xfrm rot="10800000" flipH="1">
            <a:off x="6185312" y="6221699"/>
            <a:ext cx="873299" cy="3474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50" name="Shape 150"/>
          <p:cNvCxnSpPr/>
          <p:nvPr/>
        </p:nvCxnSpPr>
        <p:spPr>
          <a:xfrm>
            <a:off x="6196237" y="6027875"/>
            <a:ext cx="862499" cy="659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/>
          <p:nvPr/>
        </p:nvSpPr>
        <p:spPr>
          <a:xfrm>
            <a:off x="246875" y="1501550"/>
            <a:ext cx="8752799" cy="5257500"/>
          </a:xfrm>
          <a:prstGeom prst="rect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56" name="Shape 156"/>
          <p:cNvSpPr txBox="1">
            <a:spLocks noGrp="1"/>
          </p:cNvSpPr>
          <p:nvPr>
            <p:ph type="title"/>
          </p:nvPr>
        </p:nvSpPr>
        <p:spPr>
          <a:xfrm>
            <a:off x="457200" y="-177662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>
              <a:buNone/>
            </a:pPr>
            <a:r>
              <a:rPr lang="en"/>
              <a:t>New Website. New Services.</a:t>
            </a:r>
          </a:p>
        </p:txBody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1728675" y="768800"/>
            <a:ext cx="5490599" cy="69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www.google.uconn.edu</a:t>
            </a:r>
          </a:p>
          <a:p>
            <a:endParaRPr lang="en" u="sng">
              <a:solidFill>
                <a:schemeClr val="hlink"/>
              </a:solidFill>
              <a:hlinkClick r:id="rId3"/>
            </a:endParaRPr>
          </a:p>
          <a:p>
            <a:endParaRPr lang="en" u="sng">
              <a:solidFill>
                <a:schemeClr val="hlink"/>
              </a:solidFill>
              <a:hlinkClick r:id="rId3"/>
            </a:endParaRPr>
          </a:p>
          <a:p>
            <a:endParaRPr lang="en" u="sng">
              <a:solidFill>
                <a:schemeClr val="hlink"/>
              </a:solidFill>
              <a:hlinkClick r:id="rId3"/>
            </a:endParaRPr>
          </a:p>
        </p:txBody>
      </p:sp>
      <p:sp>
        <p:nvSpPr>
          <p:cNvPr id="158" name="Shape 158"/>
          <p:cNvSpPr/>
          <p:nvPr/>
        </p:nvSpPr>
        <p:spPr>
          <a:xfrm>
            <a:off x="1924100" y="1758425"/>
            <a:ext cx="5932749" cy="4684475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159" name="Shape 159"/>
          <p:cNvSpPr/>
          <p:nvPr/>
        </p:nvSpPr>
        <p:spPr>
          <a:xfrm>
            <a:off x="2305212" y="1758416"/>
            <a:ext cx="4914074" cy="4837074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  <p:sp>
        <p:nvSpPr>
          <p:cNvPr id="160" name="Shape 160"/>
          <p:cNvSpPr/>
          <p:nvPr/>
        </p:nvSpPr>
        <p:spPr>
          <a:xfrm>
            <a:off x="508475" y="2786600"/>
            <a:ext cx="8324999" cy="2628125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</p:sp>
      <p:sp>
        <p:nvSpPr>
          <p:cNvPr id="161" name="Shape 161"/>
          <p:cNvSpPr/>
          <p:nvPr/>
        </p:nvSpPr>
        <p:spPr>
          <a:xfrm>
            <a:off x="508475" y="3080625"/>
            <a:ext cx="8325000" cy="1365675"/>
          </a:xfrm>
          <a:prstGeom prst="rect">
            <a:avLst/>
          </a:prstGeom>
          <a:blipFill>
            <a:blip r:embed="rId7"/>
            <a:stretch>
              <a:fillRect/>
            </a:stretch>
          </a:blipFill>
        </p:spPr>
      </p:sp>
      <p:sp>
        <p:nvSpPr>
          <p:cNvPr id="162" name="Shape 162"/>
          <p:cNvSpPr/>
          <p:nvPr/>
        </p:nvSpPr>
        <p:spPr>
          <a:xfrm>
            <a:off x="1268300" y="1578087"/>
            <a:ext cx="6987898" cy="5104423"/>
          </a:xfrm>
          <a:prstGeom prst="rect">
            <a:avLst/>
          </a:prstGeom>
          <a:blipFill>
            <a:blip r:embed="rId8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1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10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/>
          <p:nvPr/>
        </p:nvSpPr>
        <p:spPr>
          <a:xfrm>
            <a:off x="365175" y="1554175"/>
            <a:ext cx="4168200" cy="5116800"/>
          </a:xfrm>
          <a:prstGeom prst="roundRect">
            <a:avLst>
              <a:gd name="adj" fmla="val 16667"/>
            </a:avLst>
          </a:prstGeom>
          <a:solidFill>
            <a:srgbClr val="F6B26B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68" name="Shape 168"/>
          <p:cNvSpPr/>
          <p:nvPr/>
        </p:nvSpPr>
        <p:spPr>
          <a:xfrm>
            <a:off x="4609575" y="1554175"/>
            <a:ext cx="4168200" cy="5116800"/>
          </a:xfrm>
          <a:prstGeom prst="roundRect">
            <a:avLst>
              <a:gd name="adj" fmla="val 16667"/>
            </a:avLst>
          </a:prstGeom>
          <a:solidFill>
            <a:srgbClr val="8E7CC3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69" name="Shape 169"/>
          <p:cNvSpPr txBox="1">
            <a:spLocks noGrp="1"/>
          </p:cNvSpPr>
          <p:nvPr>
            <p:ph type="title"/>
          </p:nvPr>
        </p:nvSpPr>
        <p:spPr>
          <a:xfrm>
            <a:off x="457200" y="-30162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>
              <a:buNone/>
            </a:pPr>
            <a:r>
              <a:rPr lang="en"/>
              <a:t>Marketing and Outreach Strategy</a:t>
            </a:r>
          </a:p>
        </p:txBody>
      </p:sp>
      <p:sp>
        <p:nvSpPr>
          <p:cNvPr id="170" name="Shape 170"/>
          <p:cNvSpPr/>
          <p:nvPr/>
        </p:nvSpPr>
        <p:spPr>
          <a:xfrm>
            <a:off x="3600750" y="3547675"/>
            <a:ext cx="1942499" cy="659999"/>
          </a:xfrm>
          <a:prstGeom prst="roundRect">
            <a:avLst>
              <a:gd name="adj" fmla="val 16667"/>
            </a:avLst>
          </a:prstGeom>
          <a:solidFill>
            <a:srgbClr val="E06666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buNone/>
            </a:pPr>
            <a:r>
              <a:rPr lang="en" b="1"/>
              <a:t>Marketing Strategy</a:t>
            </a:r>
          </a:p>
        </p:txBody>
      </p:sp>
      <p:sp>
        <p:nvSpPr>
          <p:cNvPr id="171" name="Shape 171"/>
          <p:cNvSpPr/>
          <p:nvPr/>
        </p:nvSpPr>
        <p:spPr>
          <a:xfrm>
            <a:off x="731825" y="3136162"/>
            <a:ext cx="2126100" cy="1680300"/>
          </a:xfrm>
          <a:prstGeom prst="rect">
            <a:avLst/>
          </a:prstGeom>
          <a:solidFill>
            <a:srgbClr val="F9CB9C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algn="ctr">
              <a:buNone/>
            </a:pPr>
            <a:r>
              <a:rPr lang="en" b="1"/>
              <a:t>Website</a:t>
            </a:r>
          </a:p>
        </p:txBody>
      </p:sp>
      <p:sp>
        <p:nvSpPr>
          <p:cNvPr id="172" name="Shape 172"/>
          <p:cNvSpPr/>
          <p:nvPr/>
        </p:nvSpPr>
        <p:spPr>
          <a:xfrm>
            <a:off x="799143" y="3533142"/>
            <a:ext cx="1991449" cy="120237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173" name="Shape 173"/>
          <p:cNvSpPr/>
          <p:nvPr/>
        </p:nvSpPr>
        <p:spPr>
          <a:xfrm rot="10800000">
            <a:off x="7000199" y="1831499"/>
            <a:ext cx="1991400" cy="879900"/>
          </a:xfrm>
          <a:prstGeom prst="chevron">
            <a:avLst>
              <a:gd name="adj" fmla="val 50000"/>
            </a:avLst>
          </a:prstGeom>
          <a:solidFill>
            <a:srgbClr val="B4A7D6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74" name="Shape 174"/>
          <p:cNvSpPr txBox="1"/>
          <p:nvPr/>
        </p:nvSpPr>
        <p:spPr>
          <a:xfrm>
            <a:off x="7096200" y="2021962"/>
            <a:ext cx="1590600" cy="4988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buNone/>
            </a:pPr>
            <a:r>
              <a:rPr lang="en" b="1" u="sng"/>
              <a:t>Inbound</a:t>
            </a:r>
          </a:p>
        </p:txBody>
      </p:sp>
      <p:sp>
        <p:nvSpPr>
          <p:cNvPr id="175" name="Shape 175"/>
          <p:cNvSpPr/>
          <p:nvPr/>
        </p:nvSpPr>
        <p:spPr>
          <a:xfrm>
            <a:off x="152400" y="1831475"/>
            <a:ext cx="1991400" cy="879900"/>
          </a:xfrm>
          <a:prstGeom prst="chevron">
            <a:avLst>
              <a:gd name="adj" fmla="val 50000"/>
            </a:avLst>
          </a:prstGeom>
          <a:solidFill>
            <a:srgbClr val="FFE599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76" name="Shape 176"/>
          <p:cNvSpPr txBox="1"/>
          <p:nvPr/>
        </p:nvSpPr>
        <p:spPr>
          <a:xfrm>
            <a:off x="457200" y="2021975"/>
            <a:ext cx="1590600" cy="4988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buNone/>
            </a:pPr>
            <a:r>
              <a:rPr lang="en" b="1" u="sng"/>
              <a:t>Outbound</a:t>
            </a:r>
          </a:p>
        </p:txBody>
      </p:sp>
      <p:grpSp>
        <p:nvGrpSpPr>
          <p:cNvPr id="177" name="Shape 177"/>
          <p:cNvGrpSpPr/>
          <p:nvPr/>
        </p:nvGrpSpPr>
        <p:grpSpPr>
          <a:xfrm>
            <a:off x="4799023" y="5691666"/>
            <a:ext cx="3789300" cy="629400"/>
            <a:chOff x="5197123" y="169266"/>
            <a:chExt cx="3789300" cy="629400"/>
          </a:xfrm>
        </p:grpSpPr>
        <p:sp>
          <p:nvSpPr>
            <p:cNvPr id="178" name="Shape 178"/>
            <p:cNvSpPr/>
            <p:nvPr/>
          </p:nvSpPr>
          <p:spPr>
            <a:xfrm>
              <a:off x="5197123" y="169266"/>
              <a:ext cx="3789300" cy="629400"/>
            </a:xfrm>
            <a:prstGeom prst="roundRect">
              <a:avLst>
                <a:gd name="adj" fmla="val 16667"/>
              </a:avLst>
            </a:prstGeom>
            <a:solidFill>
              <a:srgbClr val="073763"/>
            </a:solidFill>
            <a:ln w="19050" cap="flat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" name="Shape 179"/>
            <p:cNvSpPr/>
            <p:nvPr/>
          </p:nvSpPr>
          <p:spPr>
            <a:xfrm>
              <a:off x="5288408" y="298623"/>
              <a:ext cx="1961139" cy="457208"/>
            </a:xfrm>
            <a:prstGeom prst="rect">
              <a:avLst/>
            </a:prstGeom>
            <a:blipFill>
              <a:blip r:embed="rId4"/>
              <a:stretch>
                <a:fillRect/>
              </a:stretch>
            </a:blipFill>
            <a:ln>
              <a:noFill/>
            </a:ln>
          </p:spPr>
        </p:sp>
        <p:sp>
          <p:nvSpPr>
            <p:cNvPr id="180" name="Shape 180"/>
            <p:cNvSpPr txBox="1"/>
            <p:nvPr/>
          </p:nvSpPr>
          <p:spPr>
            <a:xfrm>
              <a:off x="7328700" y="337241"/>
              <a:ext cx="1067099" cy="380099"/>
            </a:xfrm>
            <a:prstGeom prst="rect">
              <a:avLst/>
            </a:prstGeom>
          </p:spPr>
          <p:txBody>
            <a:bodyPr lIns="91425" tIns="91425" rIns="91425" bIns="91425" anchor="t" anchorCtr="0">
              <a:noAutofit/>
            </a:bodyPr>
            <a:lstStyle/>
            <a:p>
              <a:pPr lvl="0" rtl="0">
                <a:buNone/>
              </a:pPr>
              <a:r>
                <a:rPr lang="en" sz="1800" i="1">
                  <a:solidFill>
                    <a:schemeClr val="lt1"/>
                  </a:solidFill>
                </a:rPr>
                <a:t>in focus</a:t>
              </a:r>
            </a:p>
          </p:txBody>
        </p:sp>
        <p:sp>
          <p:nvSpPr>
            <p:cNvPr id="181" name="Shape 181"/>
            <p:cNvSpPr/>
            <p:nvPr/>
          </p:nvSpPr>
          <p:spPr>
            <a:xfrm>
              <a:off x="8395697" y="337237"/>
              <a:ext cx="467609" cy="379978"/>
            </a:xfrm>
            <a:prstGeom prst="rect">
              <a:avLst/>
            </a:prstGeom>
            <a:blipFill>
              <a:blip r:embed="rId5"/>
              <a:stretch>
                <a:fillRect/>
              </a:stretch>
            </a:blipFill>
          </p:spPr>
        </p:sp>
      </p:grpSp>
      <p:sp>
        <p:nvSpPr>
          <p:cNvPr id="182" name="Shape 182"/>
          <p:cNvSpPr/>
          <p:nvPr/>
        </p:nvSpPr>
        <p:spPr>
          <a:xfrm>
            <a:off x="2536400" y="5795475"/>
            <a:ext cx="1209300" cy="421799"/>
          </a:xfrm>
          <a:prstGeom prst="rect">
            <a:avLst/>
          </a:prstGeom>
          <a:solidFill>
            <a:srgbClr val="F9CB9C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>
              <a:buNone/>
            </a:pPr>
            <a:r>
              <a:rPr lang="en" b="1"/>
              <a:t>Posters</a:t>
            </a:r>
          </a:p>
        </p:txBody>
      </p:sp>
      <p:sp>
        <p:nvSpPr>
          <p:cNvPr id="183" name="Shape 183"/>
          <p:cNvSpPr/>
          <p:nvPr/>
        </p:nvSpPr>
        <p:spPr>
          <a:xfrm>
            <a:off x="1648625" y="4913175"/>
            <a:ext cx="1209300" cy="421799"/>
          </a:xfrm>
          <a:prstGeom prst="rect">
            <a:avLst/>
          </a:prstGeom>
          <a:solidFill>
            <a:srgbClr val="F9CB9C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buNone/>
            </a:pPr>
            <a:r>
              <a:rPr lang="en" sz="1200" b="1"/>
              <a:t>Give-Aways</a:t>
            </a:r>
          </a:p>
        </p:txBody>
      </p:sp>
      <p:sp>
        <p:nvSpPr>
          <p:cNvPr id="184" name="Shape 184"/>
          <p:cNvSpPr/>
          <p:nvPr/>
        </p:nvSpPr>
        <p:spPr>
          <a:xfrm>
            <a:off x="3171725" y="4378800"/>
            <a:ext cx="1209300" cy="421799"/>
          </a:xfrm>
          <a:prstGeom prst="rect">
            <a:avLst/>
          </a:prstGeom>
          <a:solidFill>
            <a:srgbClr val="F9CB9C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buNone/>
            </a:pPr>
            <a:r>
              <a:rPr lang="en" sz="1200" b="1"/>
              <a:t>Digital Screens</a:t>
            </a:r>
          </a:p>
        </p:txBody>
      </p:sp>
      <p:sp>
        <p:nvSpPr>
          <p:cNvPr id="185" name="Shape 185"/>
          <p:cNvSpPr/>
          <p:nvPr/>
        </p:nvSpPr>
        <p:spPr>
          <a:xfrm>
            <a:off x="3129087" y="5269875"/>
            <a:ext cx="1209300" cy="421799"/>
          </a:xfrm>
          <a:prstGeom prst="rect">
            <a:avLst/>
          </a:prstGeom>
          <a:solidFill>
            <a:srgbClr val="F9CB9C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buNone/>
            </a:pPr>
            <a:r>
              <a:rPr lang="en" b="1"/>
              <a:t>Banners</a:t>
            </a:r>
          </a:p>
        </p:txBody>
      </p:sp>
      <p:sp>
        <p:nvSpPr>
          <p:cNvPr id="186" name="Shape 186"/>
          <p:cNvSpPr/>
          <p:nvPr/>
        </p:nvSpPr>
        <p:spPr>
          <a:xfrm>
            <a:off x="1026562" y="6085762"/>
            <a:ext cx="1209300" cy="421799"/>
          </a:xfrm>
          <a:prstGeom prst="rect">
            <a:avLst/>
          </a:prstGeom>
          <a:solidFill>
            <a:srgbClr val="F9CB9C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buNone/>
            </a:pPr>
            <a:r>
              <a:rPr lang="en" b="1"/>
              <a:t>Brochures</a:t>
            </a:r>
          </a:p>
        </p:txBody>
      </p:sp>
      <p:sp>
        <p:nvSpPr>
          <p:cNvPr id="187" name="Shape 187"/>
          <p:cNvSpPr/>
          <p:nvPr/>
        </p:nvSpPr>
        <p:spPr>
          <a:xfrm>
            <a:off x="5998497" y="2711362"/>
            <a:ext cx="846600" cy="886500"/>
          </a:xfrm>
          <a:prstGeom prst="rect">
            <a:avLst/>
          </a:prstGeom>
          <a:solidFill>
            <a:srgbClr val="B4A7D6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88" name="Shape 188"/>
          <p:cNvSpPr/>
          <p:nvPr/>
        </p:nvSpPr>
        <p:spPr>
          <a:xfrm>
            <a:off x="3182712" y="2882612"/>
            <a:ext cx="1209300" cy="421799"/>
          </a:xfrm>
          <a:prstGeom prst="rect">
            <a:avLst/>
          </a:prstGeom>
          <a:solidFill>
            <a:srgbClr val="F9CB9C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buNone/>
            </a:pPr>
            <a:r>
              <a:rPr lang="en" b="1"/>
              <a:t>Tabling</a:t>
            </a:r>
          </a:p>
        </p:txBody>
      </p:sp>
      <p:sp>
        <p:nvSpPr>
          <p:cNvPr id="189" name="Shape 189"/>
          <p:cNvSpPr/>
          <p:nvPr/>
        </p:nvSpPr>
        <p:spPr>
          <a:xfrm>
            <a:off x="838500" y="5499462"/>
            <a:ext cx="1209300" cy="421799"/>
          </a:xfrm>
          <a:prstGeom prst="rect">
            <a:avLst/>
          </a:prstGeom>
          <a:solidFill>
            <a:srgbClr val="F9CB9C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buNone/>
            </a:pPr>
            <a:r>
              <a:rPr lang="en" b="1"/>
              <a:t>Fairs</a:t>
            </a:r>
          </a:p>
        </p:txBody>
      </p:sp>
      <p:grpSp>
        <p:nvGrpSpPr>
          <p:cNvPr id="190" name="Shape 190"/>
          <p:cNvGrpSpPr/>
          <p:nvPr/>
        </p:nvGrpSpPr>
        <p:grpSpPr>
          <a:xfrm>
            <a:off x="4922987" y="4612975"/>
            <a:ext cx="1075500" cy="886500"/>
            <a:chOff x="5005012" y="1527600"/>
            <a:chExt cx="1075500" cy="886500"/>
          </a:xfrm>
        </p:grpSpPr>
        <p:sp>
          <p:nvSpPr>
            <p:cNvPr id="191" name="Shape 191"/>
            <p:cNvSpPr/>
            <p:nvPr/>
          </p:nvSpPr>
          <p:spPr>
            <a:xfrm>
              <a:off x="5005012" y="1527600"/>
              <a:ext cx="1075500" cy="886500"/>
            </a:xfrm>
            <a:prstGeom prst="rect">
              <a:avLst/>
            </a:prstGeom>
            <a:solidFill>
              <a:srgbClr val="B4A7D6"/>
            </a:solidFill>
            <a:ln w="19050" cap="flat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2" name="Shape 192"/>
            <p:cNvSpPr/>
            <p:nvPr/>
          </p:nvSpPr>
          <p:spPr>
            <a:xfrm>
              <a:off x="5076263" y="1593275"/>
              <a:ext cx="933024" cy="755151"/>
            </a:xfrm>
            <a:prstGeom prst="rect">
              <a:avLst/>
            </a:prstGeom>
            <a:blipFill>
              <a:blip r:embed="rId6"/>
              <a:stretch>
                <a:fillRect/>
              </a:stretch>
            </a:blipFill>
          </p:spPr>
        </p:sp>
      </p:grpSp>
      <p:sp>
        <p:nvSpPr>
          <p:cNvPr id="193" name="Shape 193"/>
          <p:cNvSpPr/>
          <p:nvPr/>
        </p:nvSpPr>
        <p:spPr>
          <a:xfrm>
            <a:off x="6225350" y="4359375"/>
            <a:ext cx="1707899" cy="659999"/>
          </a:xfrm>
          <a:prstGeom prst="rect">
            <a:avLst/>
          </a:prstGeom>
          <a:solidFill>
            <a:srgbClr val="B4A7D6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buNone/>
            </a:pPr>
            <a:r>
              <a:rPr lang="en" b="1"/>
              <a:t>Social Media Presence</a:t>
            </a:r>
          </a:p>
        </p:txBody>
      </p:sp>
      <p:sp>
        <p:nvSpPr>
          <p:cNvPr id="194" name="Shape 194"/>
          <p:cNvSpPr/>
          <p:nvPr/>
        </p:nvSpPr>
        <p:spPr>
          <a:xfrm>
            <a:off x="6113100" y="2845937"/>
            <a:ext cx="617375" cy="617375"/>
          </a:xfrm>
          <a:prstGeom prst="rect">
            <a:avLst/>
          </a:prstGeom>
          <a:blipFill>
            <a:blip r:embed="rId7"/>
            <a:stretch>
              <a:fillRect/>
            </a:stretch>
          </a:blipFill>
        </p:spPr>
      </p:sp>
      <p:sp>
        <p:nvSpPr>
          <p:cNvPr id="195" name="Shape 195"/>
          <p:cNvSpPr/>
          <p:nvPr/>
        </p:nvSpPr>
        <p:spPr>
          <a:xfrm>
            <a:off x="7300347" y="2800575"/>
            <a:ext cx="846600" cy="886500"/>
          </a:xfrm>
          <a:prstGeom prst="rect">
            <a:avLst/>
          </a:prstGeom>
          <a:solidFill>
            <a:srgbClr val="B4A7D6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96" name="Shape 196"/>
          <p:cNvSpPr/>
          <p:nvPr/>
        </p:nvSpPr>
        <p:spPr>
          <a:xfrm>
            <a:off x="7458612" y="2984125"/>
            <a:ext cx="530074" cy="567724"/>
          </a:xfrm>
          <a:prstGeom prst="rect">
            <a:avLst/>
          </a:prstGeom>
          <a:blipFill>
            <a:blip r:embed="rId8"/>
            <a:stretch>
              <a:fillRect/>
            </a:stretch>
          </a:blipFill>
        </p:spPr>
      </p:sp>
      <p:sp>
        <p:nvSpPr>
          <p:cNvPr id="197" name="Shape 197"/>
          <p:cNvSpPr/>
          <p:nvPr/>
        </p:nvSpPr>
        <p:spPr>
          <a:xfrm>
            <a:off x="2649575" y="1225200"/>
            <a:ext cx="3869699" cy="1298100"/>
          </a:xfrm>
          <a:prstGeom prst="rect">
            <a:avLst/>
          </a:prstGeom>
          <a:solidFill>
            <a:srgbClr val="CCCCCC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98" name="Shape 198"/>
          <p:cNvSpPr/>
          <p:nvPr/>
        </p:nvSpPr>
        <p:spPr>
          <a:xfrm>
            <a:off x="2750813" y="1187462"/>
            <a:ext cx="1155749" cy="1298000"/>
          </a:xfrm>
          <a:prstGeom prst="rect">
            <a:avLst/>
          </a:prstGeom>
          <a:blipFill>
            <a:blip r:embed="rId9"/>
            <a:stretch>
              <a:fillRect/>
            </a:stretch>
          </a:blipFill>
        </p:spPr>
      </p:sp>
      <p:sp>
        <p:nvSpPr>
          <p:cNvPr id="199" name="Shape 199"/>
          <p:cNvSpPr/>
          <p:nvPr/>
        </p:nvSpPr>
        <p:spPr>
          <a:xfrm>
            <a:off x="4023650" y="1295625"/>
            <a:ext cx="1641899" cy="335700"/>
          </a:xfrm>
          <a:prstGeom prst="rect">
            <a:avLst/>
          </a:prstGeom>
          <a:solidFill>
            <a:srgbClr val="D9D9D9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buNone/>
            </a:pPr>
            <a:r>
              <a:rPr lang="en" b="1"/>
              <a:t>Group Outreach</a:t>
            </a:r>
          </a:p>
        </p:txBody>
      </p:sp>
      <p:sp>
        <p:nvSpPr>
          <p:cNvPr id="200" name="Shape 200"/>
          <p:cNvSpPr/>
          <p:nvPr/>
        </p:nvSpPr>
        <p:spPr>
          <a:xfrm>
            <a:off x="4799025" y="1692375"/>
            <a:ext cx="1641899" cy="335700"/>
          </a:xfrm>
          <a:prstGeom prst="rect">
            <a:avLst/>
          </a:prstGeom>
          <a:solidFill>
            <a:srgbClr val="D9D9D9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buNone/>
            </a:pPr>
            <a:r>
              <a:rPr lang="en" b="1"/>
              <a:t>Certification</a:t>
            </a:r>
          </a:p>
        </p:txBody>
      </p:sp>
      <p:sp>
        <p:nvSpPr>
          <p:cNvPr id="201" name="Shape 201"/>
          <p:cNvSpPr/>
          <p:nvPr/>
        </p:nvSpPr>
        <p:spPr>
          <a:xfrm>
            <a:off x="4023650" y="2089125"/>
            <a:ext cx="1641899" cy="335700"/>
          </a:xfrm>
          <a:prstGeom prst="rect">
            <a:avLst/>
          </a:prstGeom>
          <a:solidFill>
            <a:srgbClr val="D9D9D9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buNone/>
            </a:pPr>
            <a:r>
              <a:rPr lang="en" b="1"/>
              <a:t>Initial Success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6" name="Shape 206"/>
          <p:cNvCxnSpPr/>
          <p:nvPr/>
        </p:nvCxnSpPr>
        <p:spPr>
          <a:xfrm>
            <a:off x="4623750" y="5144550"/>
            <a:ext cx="0" cy="639600"/>
          </a:xfrm>
          <a:prstGeom prst="straightConnector1">
            <a:avLst/>
          </a:prstGeom>
          <a:noFill/>
          <a:ln w="3810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207" name="Shape 207"/>
          <p:cNvSpPr txBox="1">
            <a:spLocks noGrp="1"/>
          </p:cNvSpPr>
          <p:nvPr>
            <p:ph type="title"/>
          </p:nvPr>
        </p:nvSpPr>
        <p:spPr>
          <a:xfrm>
            <a:off x="457200" y="-106362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>
              <a:buNone/>
            </a:pPr>
            <a:r>
              <a:rPr lang="en"/>
              <a:t>Google Across the University</a:t>
            </a:r>
          </a:p>
        </p:txBody>
      </p:sp>
      <p:sp>
        <p:nvSpPr>
          <p:cNvPr id="208" name="Shape 208"/>
          <p:cNvSpPr/>
          <p:nvPr/>
        </p:nvSpPr>
        <p:spPr>
          <a:xfrm>
            <a:off x="737550" y="1302745"/>
            <a:ext cx="2415300" cy="840899"/>
          </a:xfrm>
          <a:prstGeom prst="roundRect">
            <a:avLst>
              <a:gd name="adj" fmla="val 16667"/>
            </a:avLst>
          </a:prstGeom>
          <a:solidFill>
            <a:srgbClr val="FFD966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buNone/>
            </a:pPr>
            <a:r>
              <a:rPr lang="en" sz="1800" b="1"/>
              <a:t>Staff</a:t>
            </a:r>
          </a:p>
        </p:txBody>
      </p:sp>
      <p:sp>
        <p:nvSpPr>
          <p:cNvPr id="209" name="Shape 209"/>
          <p:cNvSpPr txBox="1"/>
          <p:nvPr/>
        </p:nvSpPr>
        <p:spPr>
          <a:xfrm>
            <a:off x="737550" y="2333550"/>
            <a:ext cx="7772400" cy="954300"/>
          </a:xfrm>
          <a:prstGeom prst="rect">
            <a:avLst/>
          </a:prstGeom>
          <a:solidFill>
            <a:srgbClr val="F6B26B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buNone/>
            </a:pPr>
            <a:r>
              <a:rPr lang="en" sz="3000" b="1" u="sng"/>
              <a:t>Help users identify their needs.</a:t>
            </a:r>
            <a:r>
              <a:rPr lang="en" sz="3000" b="1"/>
              <a:t> </a:t>
            </a:r>
          </a:p>
        </p:txBody>
      </p:sp>
      <p:sp>
        <p:nvSpPr>
          <p:cNvPr id="210" name="Shape 210"/>
          <p:cNvSpPr txBox="1">
            <a:spLocks noGrp="1"/>
          </p:cNvSpPr>
          <p:nvPr>
            <p:ph type="subTitle" idx="1"/>
          </p:nvPr>
        </p:nvSpPr>
        <p:spPr>
          <a:xfrm>
            <a:off x="737550" y="4455925"/>
            <a:ext cx="7772400" cy="840899"/>
          </a:xfrm>
          <a:prstGeom prst="rect">
            <a:avLst/>
          </a:prstGeom>
          <a:solidFill>
            <a:srgbClr val="B7B7B7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400" b="1" i="1">
                <a:solidFill>
                  <a:srgbClr val="BF9000"/>
                </a:solidFill>
              </a:rPr>
              <a:t>Supporting</a:t>
            </a:r>
            <a:r>
              <a:rPr lang="en" sz="2400" b="1" i="1">
                <a:solidFill>
                  <a:schemeClr val="dk2"/>
                </a:solidFill>
              </a:rPr>
              <a:t>.</a:t>
            </a:r>
            <a:r>
              <a:rPr lang="en" sz="2400" b="1" i="1"/>
              <a:t> </a:t>
            </a:r>
            <a:r>
              <a:rPr lang="en" sz="2400" b="1" i="1">
                <a:solidFill>
                  <a:srgbClr val="990000"/>
                </a:solidFill>
              </a:rPr>
              <a:t>Teaching</a:t>
            </a:r>
            <a:r>
              <a:rPr lang="en" sz="2400" b="1" i="1">
                <a:solidFill>
                  <a:schemeClr val="dk2"/>
                </a:solidFill>
              </a:rPr>
              <a:t>. </a:t>
            </a:r>
            <a:r>
              <a:rPr lang="en" sz="2400" b="1" i="1">
                <a:solidFill>
                  <a:srgbClr val="0B5394"/>
                </a:solidFill>
              </a:rPr>
              <a:t>Learning</a:t>
            </a:r>
            <a:r>
              <a:rPr lang="en" sz="2400" b="1" i="1">
                <a:solidFill>
                  <a:schemeClr val="dk2"/>
                </a:solidFill>
              </a:rPr>
              <a:t>. 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sz="2400" b="1" i="1">
                <a:solidFill>
                  <a:schemeClr val="dk2"/>
                </a:solidFill>
              </a:rPr>
              <a:t>Connect. Create. Collaborate.</a:t>
            </a:r>
          </a:p>
        </p:txBody>
      </p:sp>
      <p:grpSp>
        <p:nvGrpSpPr>
          <p:cNvPr id="211" name="Shape 211"/>
          <p:cNvGrpSpPr/>
          <p:nvPr/>
        </p:nvGrpSpPr>
        <p:grpSpPr>
          <a:xfrm>
            <a:off x="2343750" y="5855550"/>
            <a:ext cx="4559999" cy="757200"/>
            <a:chOff x="347350" y="5985175"/>
            <a:chExt cx="4559999" cy="757200"/>
          </a:xfrm>
        </p:grpSpPr>
        <p:sp>
          <p:nvSpPr>
            <p:cNvPr id="212" name="Shape 212"/>
            <p:cNvSpPr/>
            <p:nvPr/>
          </p:nvSpPr>
          <p:spPr>
            <a:xfrm>
              <a:off x="347350" y="5985175"/>
              <a:ext cx="4559999" cy="757200"/>
            </a:xfrm>
            <a:prstGeom prst="roundRect">
              <a:avLst>
                <a:gd name="adj" fmla="val 16667"/>
              </a:avLst>
            </a:prstGeom>
            <a:solidFill>
              <a:srgbClr val="073763"/>
            </a:solidFill>
            <a:ln w="19050" cap="flat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3" name="Shape 213"/>
            <p:cNvSpPr/>
            <p:nvPr/>
          </p:nvSpPr>
          <p:spPr>
            <a:xfrm>
              <a:off x="457200" y="6140821"/>
              <a:ext cx="2359975" cy="550125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  <a:ln>
              <a:noFill/>
            </a:ln>
          </p:spPr>
        </p:sp>
        <p:sp>
          <p:nvSpPr>
            <p:cNvPr id="214" name="Shape 214"/>
            <p:cNvSpPr txBox="1"/>
            <p:nvPr/>
          </p:nvSpPr>
          <p:spPr>
            <a:xfrm>
              <a:off x="2912425" y="6187287"/>
              <a:ext cx="1284000" cy="457200"/>
            </a:xfrm>
            <a:prstGeom prst="rect">
              <a:avLst/>
            </a:prstGeom>
          </p:spPr>
          <p:txBody>
            <a:bodyPr lIns="91425" tIns="91425" rIns="91425" bIns="91425" anchor="t" anchorCtr="0">
              <a:noAutofit/>
            </a:bodyPr>
            <a:lstStyle/>
            <a:p>
              <a:pPr>
                <a:buNone/>
              </a:pPr>
              <a:r>
                <a:rPr lang="en" sz="2400" i="1">
                  <a:solidFill>
                    <a:schemeClr val="lt1"/>
                  </a:solidFill>
                </a:rPr>
                <a:t>in focus</a:t>
              </a:r>
            </a:p>
          </p:txBody>
        </p:sp>
        <p:sp>
          <p:nvSpPr>
            <p:cNvPr id="215" name="Shape 215"/>
            <p:cNvSpPr/>
            <p:nvPr/>
          </p:nvSpPr>
          <p:spPr>
            <a:xfrm>
              <a:off x="4196417" y="6187282"/>
              <a:ext cx="562707" cy="457199"/>
            </a:xfrm>
            <a:prstGeom prst="rect">
              <a:avLst/>
            </a:prstGeom>
            <a:blipFill>
              <a:blip r:embed="rId4"/>
              <a:stretch>
                <a:fillRect/>
              </a:stretch>
            </a:blipFill>
          </p:spPr>
        </p:sp>
      </p:grpSp>
      <p:sp>
        <p:nvSpPr>
          <p:cNvPr id="216" name="Shape 216"/>
          <p:cNvSpPr/>
          <p:nvPr/>
        </p:nvSpPr>
        <p:spPr>
          <a:xfrm>
            <a:off x="6053500" y="1302745"/>
            <a:ext cx="2415300" cy="840899"/>
          </a:xfrm>
          <a:prstGeom prst="roundRect">
            <a:avLst>
              <a:gd name="adj" fmla="val 16667"/>
            </a:avLst>
          </a:prstGeom>
          <a:solidFill>
            <a:srgbClr val="6FA8DC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buNone/>
            </a:pPr>
            <a:r>
              <a:rPr lang="en" sz="1800" b="1"/>
              <a:t>Students</a:t>
            </a:r>
          </a:p>
        </p:txBody>
      </p:sp>
      <p:sp>
        <p:nvSpPr>
          <p:cNvPr id="217" name="Shape 217"/>
          <p:cNvSpPr/>
          <p:nvPr/>
        </p:nvSpPr>
        <p:spPr>
          <a:xfrm>
            <a:off x="3395525" y="1302745"/>
            <a:ext cx="2415300" cy="840899"/>
          </a:xfrm>
          <a:prstGeom prst="roundRect">
            <a:avLst>
              <a:gd name="adj" fmla="val 16667"/>
            </a:avLst>
          </a:prstGeom>
          <a:solidFill>
            <a:srgbClr val="E06666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buNone/>
            </a:pPr>
            <a:r>
              <a:rPr lang="en" sz="1800" b="1"/>
              <a:t>Faculty</a:t>
            </a:r>
          </a:p>
        </p:txBody>
      </p:sp>
      <p:sp>
        <p:nvSpPr>
          <p:cNvPr id="218" name="Shape 218"/>
          <p:cNvSpPr txBox="1">
            <a:spLocks noGrp="1"/>
          </p:cNvSpPr>
          <p:nvPr>
            <p:ph type="subTitle" idx="2"/>
          </p:nvPr>
        </p:nvSpPr>
        <p:spPr>
          <a:xfrm>
            <a:off x="737550" y="3451438"/>
            <a:ext cx="7772400" cy="840899"/>
          </a:xfrm>
          <a:prstGeom prst="rect">
            <a:avLst/>
          </a:prstGeom>
          <a:solidFill>
            <a:srgbClr val="93C47D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b="1" u="sng">
                <a:solidFill>
                  <a:srgbClr val="000000"/>
                </a:solidFill>
              </a:rPr>
              <a:t>Create innovative solutions.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-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545</Words>
  <Application>Microsoft Office PowerPoint</Application>
  <PresentationFormat>On-screen Show (4:3)</PresentationFormat>
  <Paragraphs>129</Paragraphs>
  <Slides>13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simple-light</vt:lpstr>
      <vt:lpstr>PowerPoint Presentation</vt:lpstr>
      <vt:lpstr>The Google Support Group</vt:lpstr>
      <vt:lpstr>History - HuskyMail</vt:lpstr>
      <vt:lpstr>Focus (2011) - Student Email</vt:lpstr>
      <vt:lpstr>Focus (2013) - New Direction</vt:lpstr>
      <vt:lpstr>Focus (2013) - Expanding Services</vt:lpstr>
      <vt:lpstr>New Website. New Services.</vt:lpstr>
      <vt:lpstr>Marketing and Outreach Strategy</vt:lpstr>
      <vt:lpstr>Google Across the University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Jonathan Moore</cp:lastModifiedBy>
  <cp:revision>1</cp:revision>
  <dcterms:modified xsi:type="dcterms:W3CDTF">2013-11-20T17:58:36Z</dcterms:modified>
</cp:coreProperties>
</file>